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6" r:id="rId2"/>
    <p:sldId id="270" r:id="rId3"/>
    <p:sldId id="273" r:id="rId4"/>
    <p:sldId id="272" r:id="rId5"/>
    <p:sldId id="286" r:id="rId6"/>
    <p:sldId id="285" r:id="rId7"/>
    <p:sldId id="288" r:id="rId8"/>
    <p:sldId id="293" r:id="rId9"/>
    <p:sldId id="289" r:id="rId10"/>
    <p:sldId id="277" r:id="rId11"/>
    <p:sldId id="287" r:id="rId12"/>
    <p:sldId id="291" r:id="rId13"/>
    <p:sldId id="292" r:id="rId14"/>
    <p:sldId id="294" r:id="rId15"/>
    <p:sldId id="280" r:id="rId16"/>
    <p:sldId id="296" r:id="rId17"/>
    <p:sldId id="298" r:id="rId18"/>
    <p:sldId id="295" r:id="rId19"/>
    <p:sldId id="299" r:id="rId20"/>
    <p:sldId id="297" r:id="rId21"/>
    <p:sldId id="307" r:id="rId22"/>
    <p:sldId id="281" r:id="rId23"/>
    <p:sldId id="301" r:id="rId24"/>
    <p:sldId id="309" r:id="rId25"/>
    <p:sldId id="302" r:id="rId26"/>
    <p:sldId id="303" r:id="rId27"/>
    <p:sldId id="304" r:id="rId28"/>
    <p:sldId id="305" r:id="rId29"/>
    <p:sldId id="300" r:id="rId30"/>
    <p:sldId id="282" r:id="rId31"/>
    <p:sldId id="308" r:id="rId32"/>
    <p:sldId id="283" r:id="rId33"/>
    <p:sldId id="284" r:id="rId34"/>
    <p:sldId id="306" r:id="rId35"/>
  </p:sldIdLst>
  <p:sldSz cx="12192000" cy="6858000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Noto Sans CJK KR Light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579694FF-0AA0-4B85-BD32-836524A3D0D5}">
          <p14:sldIdLst>
            <p14:sldId id="266"/>
            <p14:sldId id="268"/>
            <p14:sldId id="273"/>
            <p14:sldId id="270"/>
            <p14:sldId id="272"/>
            <p14:sldId id="286"/>
            <p14:sldId id="285"/>
            <p14:sldId id="288"/>
            <p14:sldId id="293"/>
            <p14:sldId id="289"/>
            <p14:sldId id="277"/>
            <p14:sldId id="287"/>
            <p14:sldId id="291"/>
            <p14:sldId id="292"/>
            <p14:sldId id="294"/>
            <p14:sldId id="280"/>
            <p14:sldId id="296"/>
            <p14:sldId id="298"/>
            <p14:sldId id="295"/>
            <p14:sldId id="299"/>
            <p14:sldId id="297"/>
            <p14:sldId id="307"/>
            <p14:sldId id="281"/>
            <p14:sldId id="301"/>
            <p14:sldId id="309"/>
            <p14:sldId id="302"/>
            <p14:sldId id="303"/>
            <p14:sldId id="304"/>
            <p14:sldId id="305"/>
            <p14:sldId id="300"/>
            <p14:sldId id="282"/>
            <p14:sldId id="308"/>
            <p14:sldId id="283"/>
            <p14:sldId id="284"/>
            <p14:sldId id="30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호준" initials="최" lastIdx="2" clrIdx="0">
    <p:extLst>
      <p:ext uri="{19B8F6BF-5375-455C-9EA6-DF929625EA0E}">
        <p15:presenceInfo xmlns:p15="http://schemas.microsoft.com/office/powerpoint/2012/main" xmlns="" userId="S::160076@jnu.ac.kr::4bd31eff-a71b-4d80-a989-2e514dfd25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FAF"/>
    <a:srgbClr val="404040"/>
    <a:srgbClr val="8F1D2B"/>
    <a:srgbClr val="901D01"/>
    <a:srgbClr val="8F1D2C"/>
    <a:srgbClr val="68668A"/>
    <a:srgbClr val="060606"/>
    <a:srgbClr val="2626CA"/>
    <a:srgbClr val="D47A1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 snapToGrid="0">
      <p:cViewPr>
        <p:scale>
          <a:sx n="66" d="100"/>
          <a:sy n="66" d="100"/>
        </p:scale>
        <p:origin x="-804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8T16:36:06.138" idx="2">
    <p:pos x="7680" y="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6C462-685B-4EAE-8DB8-4CAFCF311172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BE698-AC1F-4C3E-935B-D70C85F46A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609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  <a:r>
              <a:rPr lang="en-US" altLang="ko-KR" dirty="0"/>
              <a:t>, 4</a:t>
            </a:r>
            <a:r>
              <a:rPr lang="ko-KR" altLang="en-US" dirty="0"/>
              <a:t>팀 </a:t>
            </a:r>
            <a:r>
              <a:rPr lang="en-US" altLang="ko-KR" dirty="0"/>
              <a:t>,</a:t>
            </a:r>
            <a:r>
              <a:rPr lang="ko-KR" altLang="en-US" dirty="0"/>
              <a:t>양건호</a:t>
            </a:r>
            <a:r>
              <a:rPr lang="en-US" altLang="ko-KR" dirty="0"/>
              <a:t>,</a:t>
            </a:r>
            <a:r>
              <a:rPr lang="ko-KR" altLang="en-US" dirty="0"/>
              <a:t>김희주</a:t>
            </a:r>
            <a:r>
              <a:rPr lang="en-US" altLang="ko-KR" dirty="0"/>
              <a:t>,</a:t>
            </a:r>
            <a:r>
              <a:rPr lang="ko-KR" altLang="en-US" dirty="0"/>
              <a:t>최호준</a:t>
            </a:r>
            <a:r>
              <a:rPr lang="en-US" altLang="ko-KR" dirty="0"/>
              <a:t>,</a:t>
            </a:r>
            <a:r>
              <a:rPr lang="ko-KR" altLang="en-US" dirty="0"/>
              <a:t>이상윤</a:t>
            </a:r>
            <a:r>
              <a:rPr lang="en-US" altLang="ko-KR" dirty="0"/>
              <a:t>,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LYAN ANGELINA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43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60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BE698-AC1F-4C3E-935B-D70C85F46A8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485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BE698-AC1F-4C3E-935B-D70C85F46A8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2018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280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06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91136E-A71E-48B7-A101-966DBBBA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2E71188-BE47-4121-A38D-BD6BCA059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A90465-8B06-4B73-ABFF-B9A3014A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E953E94-25FB-4EB3-9F24-E6B178AA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F2055D-6201-4343-9B9C-70C5D7CF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947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A66B1F-B3AC-4CDE-B558-C037F1EF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267AA6E-8B22-41AE-B60D-0B33B2DF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5A3BF7-688B-4D62-858C-1F031B7A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E51C11-C010-4EB2-8527-6C5C1A91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C4F3E4-81AB-4F2B-9AB7-E1FE0A4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02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4C7E5A0-CBE8-4421-96D9-1E7BC66B8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7736FAB-D097-4E71-8749-5D4DB056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7A5EA77-C913-4D92-AB04-A84300A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4CF9C3-B4DA-4751-9694-0C14E953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A4AA64-059F-46DB-BE20-44B413AE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527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3D3B67-FE12-4429-A8B5-A83F1876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B3B21D-4EB7-4EB4-AD41-FD71F352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BB975C-8AEF-4A5F-9A49-8D47DA35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78A249-6F95-46AB-A5FE-8011A7A3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798CFE3-3CC8-4415-9D50-7F212F88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187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6039C3-2633-41D6-84D0-97B21933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346B76F-69B5-4F07-BCB9-312E66C5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721F99-48F9-46D8-9FE8-6760A54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4EA04F-F33E-4427-A3D1-44E455BD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CF56A8-DA29-45A4-93ED-49B4FEDB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3565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4ED262-6637-4DA4-8207-154DF4A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DFEC52-01EC-4E8B-A275-E09DDD6AC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3BD448-444D-426F-910C-216CA099D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03FF60F-2844-48E8-9613-1FE3ADA6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5CD9F2-A083-40BA-86D0-577D914F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4B678C1-0B2A-45C3-A465-9B7D6C8E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614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CB84FC-640D-4A91-82A7-6BC909FA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169DAF3-E61E-440C-B1AA-6F8F6635C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2F8FF32-F3C2-4D00-A139-50E32471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E2C526-99CA-434C-AB7B-9CF5EB4C2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8C19B2D-0DF2-430A-8DF5-5FB3E9E55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375AAF3-0BA6-4758-B4C1-98532C8D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16CE546-EBF4-4E58-8EAB-69A41B98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534E0FC-B91F-498B-9158-50B0B8F5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5859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EF6A1A-0328-4338-AFC9-554159E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C11D23A-B543-4BE1-9DF0-54AC0DAB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40A427A-5D68-480C-8557-80CD36FA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5162DDC-16EF-4960-A7C6-FBF9CCFA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87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055B3D1-4CD1-49F0-9CB6-51389635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DCBB2B4-2939-4882-BCD8-9DD0FBAA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1A8C15C-A7C1-4881-92CF-5A27EC8D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467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0A8CE0-1E12-47AE-8E09-861F9957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989E94-DCE1-449D-9C4E-08743B2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620CDA6-3845-462B-B24F-A01582B2E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DD703E4-09C4-4FA3-A214-81A3D460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3A6A1B0-1613-417E-A72A-71BFDF60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203B19A-AB01-4D79-8C35-AEC01B0C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19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90CE87-E70E-47AA-9E1F-F8B85C98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D5836A5-384A-4599-A4FA-73A194288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E4F59E9-F4C2-4702-AA5A-4219E614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DD14DC2-8AB6-4C90-8266-FEC5E602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89C9FD-8F1A-45E6-8342-5210F37D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B29153-A7A4-4AB2-A987-9BE20D11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126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1377C3C-1588-41F7-9D8C-856BE0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D68C578-59CF-49EC-B72E-A66BF8FC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3356FF-EA0A-45D3-BE98-87D98B319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C8475-072F-4ED0-BDB2-1D9670661B0C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D609D8A-D38B-4BC0-9C63-7693BB96F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22766E-816F-4AE0-AF3F-898B54C60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484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hive.ics.uci.edu/ml/datasets/Heart+Diseas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1EE8FA-0EA7-477F-A9F9-B1B36938A34D}"/>
              </a:ext>
            </a:extLst>
          </p:cNvPr>
          <p:cNvSpPr txBox="1"/>
          <p:nvPr/>
        </p:nvSpPr>
        <p:spPr>
          <a:xfrm>
            <a:off x="8269667" y="3326264"/>
            <a:ext cx="1126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구태희최호준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김민영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김선명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D80FDA-F2CA-403E-9A4A-F39E57B4A1F3}"/>
              </a:ext>
            </a:extLst>
          </p:cNvPr>
          <p:cNvSpPr txBox="1"/>
          <p:nvPr/>
        </p:nvSpPr>
        <p:spPr>
          <a:xfrm>
            <a:off x="7682311" y="1873940"/>
            <a:ext cx="2345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noProof="0" dirty="0" smtClean="0">
                <a:solidFill>
                  <a:srgbClr val="8F1D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</a:t>
            </a:r>
            <a:endParaRPr lang="en-US" altLang="ko-KR" b="1" dirty="0" smtClean="0">
              <a:solidFill>
                <a:srgbClr val="8F1D2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noProof="0" dirty="0" smtClean="0">
                <a:solidFill>
                  <a:srgbClr val="8F1D2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E299D7D-5D85-45D2-B077-C345B15321FD}"/>
              </a:ext>
            </a:extLst>
          </p:cNvPr>
          <p:cNvSpPr/>
          <p:nvPr/>
        </p:nvSpPr>
        <p:spPr>
          <a:xfrm>
            <a:off x="2354089" y="5405093"/>
            <a:ext cx="7483823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6498716-20C7-4E75-9A86-C843564AD62F}"/>
              </a:ext>
            </a:extLst>
          </p:cNvPr>
          <p:cNvSpPr/>
          <p:nvPr/>
        </p:nvSpPr>
        <p:spPr>
          <a:xfrm>
            <a:off x="2354088" y="1248042"/>
            <a:ext cx="7483823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C46044A-53A9-4F8F-8523-E637D959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4407894" y="2606040"/>
            <a:ext cx="1810025" cy="1355547"/>
          </a:xfrm>
          <a:prstGeom prst="rect">
            <a:avLst/>
          </a:prstGeom>
        </p:spPr>
      </p:pic>
      <p:pic>
        <p:nvPicPr>
          <p:cNvPr id="9" name="그림 8" descr="newspap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1239" y="2331721"/>
            <a:ext cx="1966265" cy="1981199"/>
          </a:xfrm>
          <a:prstGeom prst="rect">
            <a:avLst/>
          </a:prstGeom>
        </p:spPr>
      </p:pic>
      <p:pic>
        <p:nvPicPr>
          <p:cNvPr id="11" name="그림 10" descr="projec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286" y="2555646"/>
            <a:ext cx="1589634" cy="1589634"/>
          </a:xfrm>
          <a:prstGeom prst="rect">
            <a:avLst/>
          </a:prstGeom>
        </p:spPr>
      </p:pic>
      <p:pic>
        <p:nvPicPr>
          <p:cNvPr id="13" name="그림 12" descr="question-ma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6624" y="1600200"/>
            <a:ext cx="914095" cy="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362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문제점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C5CE5DB-5857-4A77-9EA1-7EDC358E74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1183" t="21360" r="2984" b="50074"/>
          <a:stretch/>
        </p:blipFill>
        <p:spPr>
          <a:xfrm>
            <a:off x="2022507" y="1728251"/>
            <a:ext cx="8146985" cy="2856231"/>
          </a:xfrm>
          <a:prstGeom prst="rect">
            <a:avLst/>
          </a:prstGeom>
          <a:ln w="19050">
            <a:solidFill>
              <a:srgbClr val="8F1D2C"/>
            </a:solidFill>
          </a:ln>
        </p:spPr>
      </p:pic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xmlns="" id="{2F8A54E0-11B6-446F-B8AC-6C2F99AA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F5A081-1937-42AC-ACBB-367EED9BC3FC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9ED91B-A93A-4275-ADFA-285BC00BBE56}"/>
              </a:ext>
            </a:extLst>
          </p:cNvPr>
          <p:cNvSpPr txBox="1"/>
          <p:nvPr/>
        </p:nvSpPr>
        <p:spPr>
          <a:xfrm>
            <a:off x="2022507" y="4692004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 중복 처리 코드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633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1B8D049-083D-4960-A2CA-55D0CAEC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03"/>
          <a:stretch/>
        </p:blipFill>
        <p:spPr>
          <a:xfrm>
            <a:off x="6530227" y="1950246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문제점</a:t>
            </a:r>
          </a:p>
        </p:txBody>
      </p:sp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xmlns="" id="{2F8A54E0-11B6-446F-B8AC-6C2F99AA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F5A081-1937-42AC-ACBB-367EED9BC3FC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9ED91B-A93A-4275-ADFA-285BC00BBE56}"/>
              </a:ext>
            </a:extLst>
          </p:cNvPr>
          <p:cNvSpPr txBox="1"/>
          <p:nvPr/>
        </p:nvSpPr>
        <p:spPr>
          <a:xfrm>
            <a:off x="6530227" y="4230451"/>
            <a:ext cx="261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데이터 중복 처리 후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총 데이터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302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xmlns="" id="{1B5790C4-BFBC-4D65-A6FD-AD3EAF56A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516" y="1950245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149FC1-B958-4F17-8D2C-46DDD4CCD65C}"/>
              </a:ext>
            </a:extLst>
          </p:cNvPr>
          <p:cNvSpPr txBox="1"/>
          <p:nvPr/>
        </p:nvSpPr>
        <p:spPr>
          <a:xfrm>
            <a:off x="1569931" y="4230452"/>
            <a:ext cx="367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심장병 걸린 환자들과 아닌 사람들의 데이터  총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2656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9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1B8D049-083D-4960-A2CA-55D0CAEC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03"/>
          <a:stretch/>
        </p:blipFill>
        <p:spPr>
          <a:xfrm>
            <a:off x="6530227" y="1950246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문제점</a:t>
            </a:r>
          </a:p>
        </p:txBody>
      </p:sp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xmlns="" id="{2F8A54E0-11B6-446F-B8AC-6C2F99AA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F5A081-1937-42AC-ACBB-367EED9BC3FC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9ED91B-A93A-4275-ADFA-285BC00BBE56}"/>
              </a:ext>
            </a:extLst>
          </p:cNvPr>
          <p:cNvSpPr txBox="1"/>
          <p:nvPr/>
        </p:nvSpPr>
        <p:spPr>
          <a:xfrm>
            <a:off x="6530227" y="4230451"/>
            <a:ext cx="261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데이터 중복 처리 후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총 데이터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302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xmlns="" id="{1B5790C4-BFBC-4D65-A6FD-AD3EAF56A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516" y="1950245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149FC1-B958-4F17-8D2C-46DDD4CCD65C}"/>
              </a:ext>
            </a:extLst>
          </p:cNvPr>
          <p:cNvSpPr txBox="1"/>
          <p:nvPr/>
        </p:nvSpPr>
        <p:spPr>
          <a:xfrm>
            <a:off x="1569931" y="4230452"/>
            <a:ext cx="367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심장병 걸린 환자들과 아닌 사람들의 데이터  총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2656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4EA634BD-0F9A-4388-9BA7-4C8401883076}"/>
              </a:ext>
            </a:extLst>
          </p:cNvPr>
          <p:cNvCxnSpPr/>
          <p:nvPr/>
        </p:nvCxnSpPr>
        <p:spPr>
          <a:xfrm flipH="1">
            <a:off x="393326" y="418104"/>
            <a:ext cx="11339775" cy="5815548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16C7682-37B3-4338-889C-AF226A7D64A8}"/>
              </a:ext>
            </a:extLst>
          </p:cNvPr>
          <p:cNvCxnSpPr/>
          <p:nvPr/>
        </p:nvCxnSpPr>
        <p:spPr>
          <a:xfrm>
            <a:off x="393326" y="550606"/>
            <a:ext cx="11484042" cy="5829280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485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1B8D049-083D-4960-A2CA-55D0CAEC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03"/>
          <a:stretch/>
        </p:blipFill>
        <p:spPr>
          <a:xfrm>
            <a:off x="6530227" y="1950246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문제점</a:t>
            </a:r>
          </a:p>
        </p:txBody>
      </p:sp>
      <p:pic>
        <p:nvPicPr>
          <p:cNvPr id="7" name="그림 6" descr="화살이(가) 표시된 사진&#10;&#10;자동 생성된 설명">
            <a:extLst>
              <a:ext uri="{FF2B5EF4-FFF2-40B4-BE49-F238E27FC236}">
                <a16:creationId xmlns:a16="http://schemas.microsoft.com/office/drawing/2014/main" xmlns="" id="{2F8A54E0-11B6-446F-B8AC-6C2F99AA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F5A081-1937-42AC-ACBB-367EED9BC3FC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9ED91B-A93A-4275-ADFA-285BC00BBE56}"/>
              </a:ext>
            </a:extLst>
          </p:cNvPr>
          <p:cNvSpPr txBox="1"/>
          <p:nvPr/>
        </p:nvSpPr>
        <p:spPr>
          <a:xfrm>
            <a:off x="6530227" y="4230451"/>
            <a:ext cx="261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데이터 중복 처리 후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총 데이터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302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xmlns="" id="{1B5790C4-BFBC-4D65-A6FD-AD3EAF56A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8516" y="1950245"/>
            <a:ext cx="4013259" cy="2102889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149FC1-B958-4F17-8D2C-46DDD4CCD65C}"/>
              </a:ext>
            </a:extLst>
          </p:cNvPr>
          <p:cNvSpPr txBox="1"/>
          <p:nvPr/>
        </p:nvSpPr>
        <p:spPr>
          <a:xfrm>
            <a:off x="1569931" y="4230452"/>
            <a:ext cx="367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심장병 걸린 환자들과 아닌 사람들의 데이터  총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2656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4EA634BD-0F9A-4388-9BA7-4C8401883076}"/>
              </a:ext>
            </a:extLst>
          </p:cNvPr>
          <p:cNvCxnSpPr/>
          <p:nvPr/>
        </p:nvCxnSpPr>
        <p:spPr>
          <a:xfrm flipH="1">
            <a:off x="393326" y="418104"/>
            <a:ext cx="11339775" cy="5815548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16C7682-37B3-4338-889C-AF226A7D64A8}"/>
              </a:ext>
            </a:extLst>
          </p:cNvPr>
          <p:cNvCxnSpPr/>
          <p:nvPr/>
        </p:nvCxnSpPr>
        <p:spPr>
          <a:xfrm>
            <a:off x="393326" y="550606"/>
            <a:ext cx="11484042" cy="5829280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75C083A-A1D6-4F3A-8057-490416AA455A}"/>
              </a:ext>
            </a:extLst>
          </p:cNvPr>
          <p:cNvSpPr/>
          <p:nvPr/>
        </p:nvSpPr>
        <p:spPr>
          <a:xfrm>
            <a:off x="0" y="2864213"/>
            <a:ext cx="12192000" cy="923330"/>
          </a:xfrm>
          <a:prstGeom prst="round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931B249-46BC-41A8-BA32-9377FEFD45BA}"/>
              </a:ext>
            </a:extLst>
          </p:cNvPr>
          <p:cNvSpPr txBox="1"/>
          <p:nvPr/>
        </p:nvSpPr>
        <p:spPr>
          <a:xfrm>
            <a:off x="3422834" y="2864213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너무 적은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221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피드백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093F6F0-BFD3-4E26-A336-C4ADEC734BFA}"/>
              </a:ext>
            </a:extLst>
          </p:cNvPr>
          <p:cNvGrpSpPr/>
          <p:nvPr/>
        </p:nvGrpSpPr>
        <p:grpSpPr>
          <a:xfrm>
            <a:off x="2364262" y="1956592"/>
            <a:ext cx="3108065" cy="369332"/>
            <a:chOff x="661679" y="1896207"/>
            <a:chExt cx="310806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E1D118F-FCE8-4007-BEFA-70C8B1C96413}"/>
                </a:ext>
              </a:extLst>
            </p:cNvPr>
            <p:cNvSpPr txBox="1"/>
            <p:nvPr/>
          </p:nvSpPr>
          <p:spPr>
            <a:xfrm>
              <a:off x="661679" y="1896207"/>
              <a:ext cx="24785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1.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데이터 추가 혹은 수정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FDAC56FB-428E-4687-951E-162C5DC1C1AF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0A7C93-9C10-45DE-A30F-B2C76C73C554}"/>
              </a:ext>
            </a:extLst>
          </p:cNvPr>
          <p:cNvSpPr/>
          <p:nvPr/>
        </p:nvSpPr>
        <p:spPr>
          <a:xfrm>
            <a:off x="2421956" y="2376402"/>
            <a:ext cx="3036772" cy="3036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이미지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54220F4-610B-41B3-9013-AC0B7E88B606}"/>
              </a:ext>
            </a:extLst>
          </p:cNvPr>
          <p:cNvGrpSpPr/>
          <p:nvPr/>
        </p:nvGrpSpPr>
        <p:grpSpPr>
          <a:xfrm>
            <a:off x="6730988" y="1956592"/>
            <a:ext cx="3108065" cy="369332"/>
            <a:chOff x="661679" y="1896207"/>
            <a:chExt cx="3108065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2B0F996-7721-42AB-B28F-C55295BAFE90}"/>
                </a:ext>
              </a:extLst>
            </p:cNvPr>
            <p:cNvSpPr txBox="1"/>
            <p:nvPr/>
          </p:nvSpPr>
          <p:spPr>
            <a:xfrm>
              <a:off x="661679" y="1896207"/>
              <a:ext cx="1992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2.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정교한 모델 활용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CDB56E54-0465-4A7F-B842-B7AE8254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58DED6B-AE9C-4168-B280-676F5BC29B3F}"/>
              </a:ext>
            </a:extLst>
          </p:cNvPr>
          <p:cNvSpPr/>
          <p:nvPr/>
        </p:nvSpPr>
        <p:spPr>
          <a:xfrm>
            <a:off x="6802281" y="2376402"/>
            <a:ext cx="3036772" cy="3036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이미지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4" name="그림 3" descr="신문, 음식이(가) 표시된 사진&#10;&#10;자동 생성된 설명">
            <a:extLst>
              <a:ext uri="{FF2B5EF4-FFF2-40B4-BE49-F238E27FC236}">
                <a16:creationId xmlns:a16="http://schemas.microsoft.com/office/drawing/2014/main" xmlns="" id="{D858434B-2F7F-480D-B19E-DB9CAE02D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1956" y="2370712"/>
            <a:ext cx="3036772" cy="3042462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5E4FB82-EFAB-426F-A0C2-7C48881029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2281" y="2387129"/>
            <a:ext cx="3050127" cy="3036770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85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393326" y="77636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문제점 및 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피드백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093F6F0-BFD3-4E26-A336-C4ADEC734BFA}"/>
              </a:ext>
            </a:extLst>
          </p:cNvPr>
          <p:cNvGrpSpPr/>
          <p:nvPr/>
        </p:nvGrpSpPr>
        <p:grpSpPr>
          <a:xfrm>
            <a:off x="958526" y="1825160"/>
            <a:ext cx="3546058" cy="461665"/>
            <a:chOff x="661679" y="1896207"/>
            <a:chExt cx="3546058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E1D118F-FCE8-4007-BEFA-70C8B1C96413}"/>
                </a:ext>
              </a:extLst>
            </p:cNvPr>
            <p:cNvSpPr txBox="1"/>
            <p:nvPr/>
          </p:nvSpPr>
          <p:spPr>
            <a:xfrm>
              <a:off x="661679" y="1896207"/>
              <a:ext cx="29610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새로운 심장병 데이터</a:t>
              </a:r>
              <a:endPara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FDAC56FB-428E-4687-951E-162C5DC1C1AF}"/>
                </a:ext>
              </a:extLst>
            </p:cNvPr>
            <p:cNvCxnSpPr>
              <a:cxnSpLocks/>
            </p:cNvCxnSpPr>
            <p:nvPr/>
          </p:nvCxnSpPr>
          <p:spPr>
            <a:xfrm>
              <a:off x="751579" y="2340336"/>
              <a:ext cx="3456158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4638CA-9863-448A-8000-58B22D320818}"/>
              </a:ext>
            </a:extLst>
          </p:cNvPr>
          <p:cNvSpPr txBox="1"/>
          <p:nvPr/>
        </p:nvSpPr>
        <p:spPr>
          <a:xfrm>
            <a:off x="6528619" y="6488391"/>
            <a:ext cx="574203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8900"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404040"/>
                </a:solidFill>
                <a:latin typeface="나눔스퀘어라운드 Regular"/>
                <a:ea typeface="Noto Sans CJK KR Light" panose="020B0300000000000000"/>
              </a:rPr>
              <a:t>출처 </a:t>
            </a:r>
            <a:r>
              <a:rPr lang="en-US" altLang="ko-KR" sz="1200" kern="0" dirty="0">
                <a:solidFill>
                  <a:srgbClr val="404040"/>
                </a:solidFill>
                <a:latin typeface="나눔스퀘어라운드 Regular"/>
                <a:ea typeface="Noto Sans CJK KR Light" panose="020B0300000000000000"/>
              </a:rPr>
              <a:t>: https://www.kaggle.com/amanajmera1/framingham-heart-study-dataset</a:t>
            </a:r>
            <a:endParaRPr lang="ko-KR" altLang="en-US" sz="1200" kern="0" dirty="0">
              <a:solidFill>
                <a:srgbClr val="404040"/>
              </a:solidFill>
              <a:latin typeface="함초롬바탕" panose="02030604000101010101" pitchFamily="18" charset="-127"/>
              <a:ea typeface="Noto Sans CJK KR Light" panose="020B030000000000000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40C7607-CDEB-4B02-BAA7-521771F44E67}"/>
              </a:ext>
            </a:extLst>
          </p:cNvPr>
          <p:cNvSpPr txBox="1"/>
          <p:nvPr/>
        </p:nvSpPr>
        <p:spPr>
          <a:xfrm>
            <a:off x="1278354" y="5351844"/>
            <a:ext cx="2218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데이터 전처리전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데이터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총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4299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3D7E49-CB87-478A-A210-7ED904E11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755" t="38478" r="38505" b="18836"/>
          <a:stretch/>
        </p:blipFill>
        <p:spPr>
          <a:xfrm>
            <a:off x="1278354" y="2346886"/>
            <a:ext cx="4723109" cy="2927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347B216-F741-43A9-99D9-1338FE1487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2997" t="38352" r="19460" b="18964"/>
          <a:stretch/>
        </p:blipFill>
        <p:spPr>
          <a:xfrm>
            <a:off x="5084159" y="2346886"/>
            <a:ext cx="5796452" cy="2927361"/>
          </a:xfrm>
          <a:prstGeom prst="rect">
            <a:avLst/>
          </a:prstGeom>
        </p:spPr>
      </p:pic>
      <p:pic>
        <p:nvPicPr>
          <p:cNvPr id="16" name="그림 15" descr="화살이(가) 표시된 사진&#10;&#10;자동 생성된 설명">
            <a:extLst>
              <a:ext uri="{FF2B5EF4-FFF2-40B4-BE49-F238E27FC236}">
                <a16:creationId xmlns:a16="http://schemas.microsoft.com/office/drawing/2014/main" xmlns="" id="{FB35F1A1-7EDB-479D-9D57-3DC55FE58E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9649BB1-7C4A-42A9-AE05-A017C69446D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</p:spTree>
    <p:extLst>
      <p:ext uri="{BB962C8B-B14F-4D97-AF65-F5344CB8AC3E}">
        <p14:creationId xmlns:p14="http://schemas.microsoft.com/office/powerpoint/2010/main" xmlns="" val="400636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93A943-67E2-4EA4-85A5-E376D52D79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0001" t="18724" r="43671" b="76652"/>
          <a:stretch/>
        </p:blipFill>
        <p:spPr>
          <a:xfrm>
            <a:off x="2811895" y="2445220"/>
            <a:ext cx="6590665" cy="651055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6955989-D85E-474D-A5BD-75219730B9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947" t="24617" r="65206" b="72039"/>
          <a:stretch/>
        </p:blipFill>
        <p:spPr>
          <a:xfrm>
            <a:off x="2818822" y="4167479"/>
            <a:ext cx="1417170" cy="550188"/>
          </a:xfrm>
          <a:prstGeom prst="rect">
            <a:avLst/>
          </a:prstGeom>
          <a:ln>
            <a:solidFill>
              <a:srgbClr val="8F1D2C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4DA7591-BB07-40B6-ACA6-B4AE279F7FE7}"/>
              </a:ext>
            </a:extLst>
          </p:cNvPr>
          <p:cNvGrpSpPr/>
          <p:nvPr/>
        </p:nvGrpSpPr>
        <p:grpSpPr>
          <a:xfrm>
            <a:off x="2811895" y="1810130"/>
            <a:ext cx="3108065" cy="369332"/>
            <a:chOff x="661679" y="1896207"/>
            <a:chExt cx="3108065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02A3805-5989-4602-A7F3-541BC466E0CE}"/>
                </a:ext>
              </a:extLst>
            </p:cNvPr>
            <p:cNvSpPr txBox="1"/>
            <p:nvPr/>
          </p:nvSpPr>
          <p:spPr>
            <a:xfrm>
              <a:off x="661679" y="1896207"/>
              <a:ext cx="24785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1.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중복데이터 삭제하기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0AA26D92-AEF4-4A6D-ACCA-E065E7D4E2E1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A1300C1-86F0-41AB-8016-5F377445C6DD}"/>
              </a:ext>
            </a:extLst>
          </p:cNvPr>
          <p:cNvGrpSpPr/>
          <p:nvPr/>
        </p:nvGrpSpPr>
        <p:grpSpPr>
          <a:xfrm>
            <a:off x="2811895" y="3585182"/>
            <a:ext cx="3108065" cy="369332"/>
            <a:chOff x="2287004" y="2175501"/>
            <a:chExt cx="310806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85EC2BF-7AF0-4E12-BEFB-62E2962A415F}"/>
                </a:ext>
              </a:extLst>
            </p:cNvPr>
            <p:cNvSpPr txBox="1"/>
            <p:nvPr/>
          </p:nvSpPr>
          <p:spPr>
            <a:xfrm>
              <a:off x="2287004" y="2175501"/>
              <a:ext cx="764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결과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16F17A58-C8E5-42FD-B51F-8B0F3B07FD1D}"/>
                </a:ext>
              </a:extLst>
            </p:cNvPr>
            <p:cNvCxnSpPr>
              <a:cxnSpLocks/>
            </p:cNvCxnSpPr>
            <p:nvPr/>
          </p:nvCxnSpPr>
          <p:spPr>
            <a:xfrm>
              <a:off x="2358297" y="2505734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B7CE83B-A227-4A62-895F-38B6DCDB1CB2}"/>
              </a:ext>
            </a:extLst>
          </p:cNvPr>
          <p:cNvSpPr txBox="1"/>
          <p:nvPr/>
        </p:nvSpPr>
        <p:spPr>
          <a:xfrm>
            <a:off x="2818822" y="4969730"/>
            <a:ext cx="4023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Noto Sans CJK KR Light"/>
              </a:rPr>
              <a:t>4299(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기존</a:t>
            </a:r>
            <a:r>
              <a:rPr lang="en-US" altLang="ko-KR" sz="1200" dirty="0">
                <a:solidFill>
                  <a:srgbClr val="404040"/>
                </a:solidFill>
                <a:latin typeface="Noto Sans CJK KR Light"/>
              </a:rPr>
              <a:t>) - 4241(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중복제거 후</a:t>
            </a:r>
            <a:r>
              <a:rPr lang="en-US" altLang="ko-KR" sz="1200" dirty="0">
                <a:solidFill>
                  <a:srgbClr val="404040"/>
                </a:solidFill>
                <a:latin typeface="Noto Sans CJK KR Light"/>
              </a:rPr>
              <a:t>) = 58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개의 중복 데이터 삭제</a:t>
            </a:r>
          </a:p>
        </p:txBody>
      </p:sp>
    </p:spTree>
    <p:extLst>
      <p:ext uri="{BB962C8B-B14F-4D97-AF65-F5344CB8AC3E}">
        <p14:creationId xmlns:p14="http://schemas.microsoft.com/office/powerpoint/2010/main" xmlns="" val="27318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55A7F7-A93C-4D4C-9575-776B58B2A2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0001" t="29364" r="61180" b="68017"/>
          <a:stretch/>
        </p:blipFill>
        <p:spPr>
          <a:xfrm>
            <a:off x="4691671" y="1742522"/>
            <a:ext cx="2210549" cy="369332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4C20BBE-D39F-47E2-AB67-2C93DFE3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8386" t="28232" r="54562" b="34952"/>
          <a:stretch/>
        </p:blipFill>
        <p:spPr>
          <a:xfrm>
            <a:off x="4691671" y="2831005"/>
            <a:ext cx="2618994" cy="31812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DDE10FA-21D6-4077-85C1-2D44F935BB6E}"/>
              </a:ext>
            </a:extLst>
          </p:cNvPr>
          <p:cNvGrpSpPr/>
          <p:nvPr/>
        </p:nvGrpSpPr>
        <p:grpSpPr>
          <a:xfrm>
            <a:off x="4547641" y="1227623"/>
            <a:ext cx="3238387" cy="369332"/>
            <a:chOff x="661679" y="1896207"/>
            <a:chExt cx="3238387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0F5216D-E358-4D02-BF3D-C3AF554FEDBA}"/>
                </a:ext>
              </a:extLst>
            </p:cNvPr>
            <p:cNvSpPr txBox="1"/>
            <p:nvPr/>
          </p:nvSpPr>
          <p:spPr>
            <a:xfrm>
              <a:off x="661679" y="1896207"/>
              <a:ext cx="32383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2.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존재하는 행 개수와 타입 확인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CC876321-6D30-431A-8773-286A19EF85E2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0365593-DB06-492D-B7BD-FB13B3735A45}"/>
              </a:ext>
            </a:extLst>
          </p:cNvPr>
          <p:cNvGrpSpPr/>
          <p:nvPr/>
        </p:nvGrpSpPr>
        <p:grpSpPr>
          <a:xfrm>
            <a:off x="4547641" y="2390432"/>
            <a:ext cx="3108065" cy="369332"/>
            <a:chOff x="2287004" y="2175501"/>
            <a:chExt cx="3108065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5EDEF51-20C4-4D58-BFD8-F6D59CF6C643}"/>
                </a:ext>
              </a:extLst>
            </p:cNvPr>
            <p:cNvSpPr txBox="1"/>
            <p:nvPr/>
          </p:nvSpPr>
          <p:spPr>
            <a:xfrm>
              <a:off x="2287004" y="2175501"/>
              <a:ext cx="764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결과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21B79F7F-B2A4-4BCF-B2AA-D8E20ADC0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58297" y="2505734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28958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5F106E-F656-44DD-8424-7F395300A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9248" r="45565" b="9534"/>
          <a:stretch/>
        </p:blipFill>
        <p:spPr>
          <a:xfrm>
            <a:off x="3484812" y="1425682"/>
            <a:ext cx="5222376" cy="3303634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74073A-B46C-40F9-B66B-8B55F48C502A}"/>
              </a:ext>
            </a:extLst>
          </p:cNvPr>
          <p:cNvSpPr txBox="1"/>
          <p:nvPr/>
        </p:nvSpPr>
        <p:spPr>
          <a:xfrm>
            <a:off x="3484812" y="4807779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곳곳에 발생한 데이터들의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NAN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값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598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DDE10FA-21D6-4077-85C1-2D44F935BB6E}"/>
              </a:ext>
            </a:extLst>
          </p:cNvPr>
          <p:cNvGrpSpPr/>
          <p:nvPr/>
        </p:nvGrpSpPr>
        <p:grpSpPr>
          <a:xfrm>
            <a:off x="4520390" y="1289968"/>
            <a:ext cx="3292889" cy="369332"/>
            <a:chOff x="661679" y="1896207"/>
            <a:chExt cx="329288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0F5216D-E358-4D02-BF3D-C3AF554FEDBA}"/>
                </a:ext>
              </a:extLst>
            </p:cNvPr>
            <p:cNvSpPr txBox="1"/>
            <p:nvPr/>
          </p:nvSpPr>
          <p:spPr>
            <a:xfrm>
              <a:off x="661679" y="1896207"/>
              <a:ext cx="32928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3. </a:t>
              </a:r>
              <a:r>
                <a:rPr kumimoji="0" lang="en-US" altLang="ko-KR" sz="1800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NaN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값이 몇 개가 있는지 확인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CC876321-6D30-431A-8773-286A19EF85E2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0365593-DB06-492D-B7BD-FB13B3735A45}"/>
              </a:ext>
            </a:extLst>
          </p:cNvPr>
          <p:cNvGrpSpPr/>
          <p:nvPr/>
        </p:nvGrpSpPr>
        <p:grpSpPr>
          <a:xfrm>
            <a:off x="4520390" y="2452777"/>
            <a:ext cx="3108065" cy="369332"/>
            <a:chOff x="2287004" y="2175501"/>
            <a:chExt cx="3108065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5EDEF51-20C4-4D58-BFD8-F6D59CF6C643}"/>
                </a:ext>
              </a:extLst>
            </p:cNvPr>
            <p:cNvSpPr txBox="1"/>
            <p:nvPr/>
          </p:nvSpPr>
          <p:spPr>
            <a:xfrm>
              <a:off x="2287004" y="2175501"/>
              <a:ext cx="764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결과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21B79F7F-B2A4-4BCF-B2AA-D8E20ADC0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58297" y="2505734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0A1040B-547F-4B6C-BECB-9FB0AAC14D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0282" t="38255" r="55192" b="57082"/>
          <a:stretch/>
        </p:blipFill>
        <p:spPr>
          <a:xfrm>
            <a:off x="4846394" y="1769639"/>
            <a:ext cx="2527350" cy="4564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0832BD-F1B0-4AE8-9D0D-4F451AB62B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9839" t="64802" r="61263" b="8248"/>
          <a:stretch/>
        </p:blipFill>
        <p:spPr>
          <a:xfrm>
            <a:off x="4846394" y="2933412"/>
            <a:ext cx="1839725" cy="3134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E0753A5-CD2C-4F54-9D10-144951E5CE5E}"/>
              </a:ext>
            </a:extLst>
          </p:cNvPr>
          <p:cNvSpPr txBox="1"/>
          <p:nvPr/>
        </p:nvSpPr>
        <p:spPr>
          <a:xfrm>
            <a:off x="4062072" y="6218688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중복 제거된 총 </a:t>
            </a:r>
            <a:r>
              <a:rPr lang="en-US" altLang="ko-KR" sz="1200" dirty="0">
                <a:solidFill>
                  <a:srgbClr val="404040"/>
                </a:solidFill>
                <a:latin typeface="Noto Sans CJK KR Light"/>
              </a:rPr>
              <a:t>4241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개의 데이터 중 특징들의 </a:t>
            </a:r>
            <a:r>
              <a:rPr lang="en-US" altLang="ko-KR" sz="1200" dirty="0" err="1">
                <a:solidFill>
                  <a:srgbClr val="404040"/>
                </a:solidFill>
                <a:latin typeface="Noto Sans CJK KR Light"/>
              </a:rPr>
              <a:t>NaN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값 </a:t>
            </a:r>
            <a:r>
              <a:rPr lang="ko-KR" altLang="en-US" sz="1200" dirty="0" err="1">
                <a:solidFill>
                  <a:srgbClr val="404040"/>
                </a:solidFill>
                <a:latin typeface="Noto Sans CJK KR Light"/>
              </a:rPr>
              <a:t>갯수</a:t>
            </a:r>
            <a:endParaRPr lang="ko-KR" altLang="en-US" sz="1200" dirty="0">
              <a:solidFill>
                <a:srgbClr val="404040"/>
              </a:solidFill>
              <a:latin typeface="Noto Sans CJK KR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209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00851" y="77636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Article </a:t>
            </a: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01A7E74-F6D0-458A-B528-359F5E631363}"/>
              </a:ext>
            </a:extLst>
          </p:cNvPr>
          <p:cNvSpPr txBox="1"/>
          <p:nvPr/>
        </p:nvSpPr>
        <p:spPr>
          <a:xfrm>
            <a:off x="5613465" y="1223569"/>
            <a:ext cx="96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</a:rPr>
              <a:t>iNDEX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4918901" y="2258071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전처리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과정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0A9692-55FE-4923-A2CA-2956DB4F3733}"/>
              </a:ext>
            </a:extLst>
          </p:cNvPr>
          <p:cNvSpPr txBox="1"/>
          <p:nvPr/>
        </p:nvSpPr>
        <p:spPr>
          <a:xfrm>
            <a:off x="4962098" y="4046020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모델</a:t>
            </a:r>
            <a:r>
              <a:rPr kumimoji="0" lang="ko-KR" altLang="en-US" sz="24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훈련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B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6501A4C-0E8F-4512-85A2-7CC92FEDD2F6}"/>
              </a:ext>
            </a:extLst>
          </p:cNvPr>
          <p:cNvSpPr txBox="1"/>
          <p:nvPr/>
        </p:nvSpPr>
        <p:spPr>
          <a:xfrm>
            <a:off x="4976913" y="4620563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3. </a:t>
            </a:r>
            <a:r>
              <a:rPr lang="ko-KR" altLang="en-US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모델 </a:t>
            </a:r>
            <a:r>
              <a:rPr lang="ko-KR" altLang="en-US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스웨거 TTF" panose="020B0600000101010101" pitchFamily="50" charset="-127"/>
                <a:ea typeface="Black Han Sans" pitchFamily="2" charset="-127"/>
              </a:rPr>
              <a:t>테스트</a:t>
            </a:r>
            <a:endParaRPr kumimoji="0" lang="en-US" altLang="ko-KR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B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35A01B1-2946-45C9-9B49-16578E1B5B75}"/>
              </a:ext>
            </a:extLst>
          </p:cNvPr>
          <p:cNvSpPr txBox="1"/>
          <p:nvPr/>
        </p:nvSpPr>
        <p:spPr>
          <a:xfrm>
            <a:off x="4963696" y="5678209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5.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활용방안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BD7A42B-09AD-4961-A0D7-C5F1B7E909C7}"/>
              </a:ext>
            </a:extLst>
          </p:cNvPr>
          <p:cNvSpPr txBox="1"/>
          <p:nvPr/>
        </p:nvSpPr>
        <p:spPr>
          <a:xfrm>
            <a:off x="4940011" y="5149386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4. </a:t>
            </a:r>
            <a:r>
              <a:rPr lang="ko-KR" altLang="en-US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개선방안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스웨거 TTF" panose="020B0600000101010101" pitchFamily="50" charset="-127"/>
              <a:ea typeface="Black Han Sans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5675C55-44B4-464A-BC27-E5F0B2537CD6}"/>
              </a:ext>
            </a:extLst>
          </p:cNvPr>
          <p:cNvSpPr/>
          <p:nvPr/>
        </p:nvSpPr>
        <p:spPr>
          <a:xfrm>
            <a:off x="4608609" y="993409"/>
            <a:ext cx="2974780" cy="5407391"/>
          </a:xfrm>
          <a:prstGeom prst="rect">
            <a:avLst/>
          </a:prstGeom>
          <a:noFill/>
          <a:ln w="38100"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5208460" y="2715271"/>
            <a:ext cx="12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 1.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데이터 정제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5208460" y="3020071"/>
            <a:ext cx="12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2</a:t>
            </a:r>
            <a:r>
              <a:rPr kumimoji="0" lang="en-US" altLang="ko-KR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.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데이터 분리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5208460" y="3309631"/>
            <a:ext cx="12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3</a:t>
            </a:r>
            <a:r>
              <a:rPr kumimoji="0" lang="en-US" altLang="ko-KR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.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</a:t>
            </a:r>
            <a:r>
              <a:rPr kumimoji="0" lang="ko-KR" altLang="en-US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정수인코딩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5105400" y="3611880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 4.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샘플 제거 및 </a:t>
            </a:r>
            <a:r>
              <a:rPr kumimoji="0" lang="ko-KR" altLang="en-US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패딩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D55FA5-0460-4E96-91A8-54AB295949E5}"/>
              </a:ext>
            </a:extLst>
          </p:cNvPr>
          <p:cNvSpPr txBox="1"/>
          <p:nvPr/>
        </p:nvSpPr>
        <p:spPr>
          <a:xfrm>
            <a:off x="4955923" y="1770391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0. </a:t>
            </a:r>
            <a:r>
              <a:rPr kumimoji="0" lang="ko-KR" altLang="en-US" sz="24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모듈</a:t>
            </a:r>
            <a:r>
              <a:rPr kumimoji="0" lang="ko-KR" altLang="en-US" sz="24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에 대한 이해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2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0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5C2ADA4-5F8C-4FCE-A644-E6B63B314FE1}"/>
              </a:ext>
            </a:extLst>
          </p:cNvPr>
          <p:cNvGrpSpPr/>
          <p:nvPr/>
        </p:nvGrpSpPr>
        <p:grpSpPr>
          <a:xfrm>
            <a:off x="4541967" y="1324890"/>
            <a:ext cx="3108065" cy="369332"/>
            <a:chOff x="661679" y="1896207"/>
            <a:chExt cx="310806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87AD0BC-BB77-4CAD-B985-5C972731BE19}"/>
                </a:ext>
              </a:extLst>
            </p:cNvPr>
            <p:cNvSpPr txBox="1"/>
            <p:nvPr/>
          </p:nvSpPr>
          <p:spPr>
            <a:xfrm>
              <a:off x="661679" y="1896207"/>
              <a:ext cx="2223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</a:t>
              </a:r>
              <a:r>
                <a:rPr lang="en-US" altLang="ko-KR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4.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NaN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-&gt; 0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으로</a:t>
              </a:r>
              <a:r>
                <a:rPr lang="en-US" altLang="ko-KR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변경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CC7CB477-0674-4B09-9266-0B8645ADCB5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A8A565D-2433-4831-8536-D50FC428F07E}"/>
              </a:ext>
            </a:extLst>
          </p:cNvPr>
          <p:cNvGrpSpPr/>
          <p:nvPr/>
        </p:nvGrpSpPr>
        <p:grpSpPr>
          <a:xfrm>
            <a:off x="4613260" y="2522810"/>
            <a:ext cx="3108065" cy="369332"/>
            <a:chOff x="2287004" y="2175501"/>
            <a:chExt cx="310806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82B1479-FD6D-4833-A61B-E814880A9EB7}"/>
                </a:ext>
              </a:extLst>
            </p:cNvPr>
            <p:cNvSpPr txBox="1"/>
            <p:nvPr/>
          </p:nvSpPr>
          <p:spPr>
            <a:xfrm>
              <a:off x="2287004" y="2175501"/>
              <a:ext cx="764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결과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800D0E55-B2AE-46F7-B04B-DCB754F33AAF}"/>
                </a:ext>
              </a:extLst>
            </p:cNvPr>
            <p:cNvCxnSpPr>
              <a:cxnSpLocks/>
            </p:cNvCxnSpPr>
            <p:nvPr/>
          </p:nvCxnSpPr>
          <p:spPr>
            <a:xfrm>
              <a:off x="2358297" y="2505734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85BB1D-8D1B-426E-963B-4E1E6CE60B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8065" t="44603" r="60000" b="51685"/>
          <a:stretch/>
        </p:blipFill>
        <p:spPr>
          <a:xfrm>
            <a:off x="4722657" y="1985357"/>
            <a:ext cx="4085992" cy="286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8075B4E-3DF5-4D0E-A991-E78E2073CA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7742" t="45843" r="71048" b="20000"/>
          <a:stretch/>
        </p:blipFill>
        <p:spPr>
          <a:xfrm>
            <a:off x="4722657" y="3027878"/>
            <a:ext cx="1697707" cy="2909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63A6CC-CA9B-4267-A4E4-FA43E3D477A5}"/>
              </a:ext>
            </a:extLst>
          </p:cNvPr>
          <p:cNvSpPr txBox="1"/>
          <p:nvPr/>
        </p:nvSpPr>
        <p:spPr>
          <a:xfrm>
            <a:off x="4613260" y="6073473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총 </a:t>
            </a:r>
            <a:r>
              <a:rPr lang="en-US" altLang="ko-KR" sz="1200" dirty="0">
                <a:solidFill>
                  <a:srgbClr val="404040"/>
                </a:solidFill>
                <a:latin typeface="Noto Sans CJK KR Light"/>
              </a:rPr>
              <a:t>4241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개의 데이터 중 특징들의 </a:t>
            </a:r>
            <a:r>
              <a:rPr lang="en-US" altLang="ko-KR" sz="1200" dirty="0" err="1">
                <a:solidFill>
                  <a:srgbClr val="404040"/>
                </a:solidFill>
                <a:latin typeface="Noto Sans CJK KR Light"/>
              </a:rPr>
              <a:t>NaN</a:t>
            </a:r>
            <a:r>
              <a:rPr lang="ko-KR" altLang="en-US" sz="1200" dirty="0">
                <a:solidFill>
                  <a:srgbClr val="404040"/>
                </a:solidFill>
                <a:latin typeface="Noto Sans CJK KR Light"/>
              </a:rPr>
              <a:t>값 </a:t>
            </a:r>
            <a:r>
              <a:rPr lang="ko-KR" altLang="en-US" sz="1200" dirty="0" err="1">
                <a:solidFill>
                  <a:srgbClr val="404040"/>
                </a:solidFill>
                <a:latin typeface="Noto Sans CJK KR Light"/>
              </a:rPr>
              <a:t>갯수</a:t>
            </a:r>
            <a:endParaRPr lang="ko-KR" altLang="en-US" sz="1200" dirty="0">
              <a:solidFill>
                <a:srgbClr val="404040"/>
              </a:solidFill>
              <a:latin typeface="Noto Sans CJK KR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351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전처리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6C374CA0-1942-4975-B353-508FAE71B0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0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45F0B-7F76-4B86-91BF-C065B14F05A9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5C2ADA4-5F8C-4FCE-A644-E6B63B314FE1}"/>
              </a:ext>
            </a:extLst>
          </p:cNvPr>
          <p:cNvGrpSpPr/>
          <p:nvPr/>
        </p:nvGrpSpPr>
        <p:grpSpPr>
          <a:xfrm>
            <a:off x="2575516" y="1935897"/>
            <a:ext cx="3108065" cy="369332"/>
            <a:chOff x="661679" y="1896207"/>
            <a:chExt cx="310806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87AD0BC-BB77-4CAD-B985-5C972731BE19}"/>
                </a:ext>
              </a:extLst>
            </p:cNvPr>
            <p:cNvSpPr txBox="1"/>
            <p:nvPr/>
          </p:nvSpPr>
          <p:spPr>
            <a:xfrm>
              <a:off x="661679" y="1896207"/>
              <a:ext cx="16625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데이터 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target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수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CC7CB477-0674-4B09-9266-0B8645ADCB5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AEE11B8-26CD-423F-BA43-6417E0272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654" t="78423" r="45968" b="11440"/>
          <a:stretch/>
        </p:blipFill>
        <p:spPr>
          <a:xfrm>
            <a:off x="2408108" y="2509525"/>
            <a:ext cx="6811862" cy="147252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1283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66E95A0-9595-4764-B22F-3FC05B938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5555" y="2385934"/>
            <a:ext cx="3025458" cy="3080396"/>
          </a:xfrm>
          <a:prstGeom prst="rect">
            <a:avLst/>
          </a:prstGeom>
          <a:ln>
            <a:solidFill>
              <a:srgbClr val="8F1D2C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E598F63-3CF3-4392-BC83-82FD790B393A}"/>
              </a:ext>
            </a:extLst>
          </p:cNvPr>
          <p:cNvGrpSpPr/>
          <p:nvPr/>
        </p:nvGrpSpPr>
        <p:grpSpPr>
          <a:xfrm>
            <a:off x="2364262" y="1956592"/>
            <a:ext cx="3108065" cy="369332"/>
            <a:chOff x="661679" y="1896207"/>
            <a:chExt cx="310806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CCF0EBE-3C25-4797-A59B-B3A4F12FD4EB}"/>
                </a:ext>
              </a:extLst>
            </p:cNvPr>
            <p:cNvSpPr txBox="1"/>
            <p:nvPr/>
          </p:nvSpPr>
          <p:spPr>
            <a:xfrm>
              <a:off x="661679" y="1896207"/>
              <a:ext cx="2637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특징들의 상관계수 그래프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8D59CD9B-3CA8-4E12-829C-7B4B4445BF9C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7DD6D6B-E2AF-4389-9DF9-D468FA538ED0}"/>
              </a:ext>
            </a:extLst>
          </p:cNvPr>
          <p:cNvGrpSpPr/>
          <p:nvPr/>
        </p:nvGrpSpPr>
        <p:grpSpPr>
          <a:xfrm>
            <a:off x="6730988" y="1956592"/>
            <a:ext cx="2949077" cy="369332"/>
            <a:chOff x="661679" y="1896207"/>
            <a:chExt cx="2949077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C37A4FD-7BD7-4010-9777-D9E7E5399D7D}"/>
                </a:ext>
              </a:extLst>
            </p:cNvPr>
            <p:cNvSpPr txBox="1"/>
            <p:nvPr/>
          </p:nvSpPr>
          <p:spPr>
            <a:xfrm>
              <a:off x="661679" y="1896207"/>
              <a:ext cx="2949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Target</a:t>
              </a:r>
              <a:r>
                <a:rPr lang="ko-KR" altLang="en-US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과의 </a:t>
              </a:r>
              <a:r>
                <a:rPr lang="ko-KR" altLang="en-US" spc="-15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특징간의</a:t>
              </a:r>
              <a:r>
                <a:rPr lang="ko-KR" altLang="en-US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상관계수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A7CF3ACA-A5D2-42CE-BCC0-C8F793F4A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72" y="2225616"/>
              <a:ext cx="2836241" cy="825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A19C0C8-8A08-457C-89F3-FC3E03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1124" t="36983" r="60191" b="27755"/>
          <a:stretch/>
        </p:blipFill>
        <p:spPr>
          <a:xfrm>
            <a:off x="6791368" y="2391083"/>
            <a:ext cx="2847154" cy="3022254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88180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B9B3E0D-120D-4202-80EE-1831E20937F5}"/>
              </a:ext>
            </a:extLst>
          </p:cNvPr>
          <p:cNvGrpSpPr/>
          <p:nvPr/>
        </p:nvGrpSpPr>
        <p:grpSpPr>
          <a:xfrm>
            <a:off x="1597191" y="1358501"/>
            <a:ext cx="3108065" cy="369332"/>
            <a:chOff x="661679" y="1896207"/>
            <a:chExt cx="3108065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0906E3-0DB5-4425-9A18-87277E4E7CB8}"/>
                </a:ext>
              </a:extLst>
            </p:cNvPr>
            <p:cNvSpPr txBox="1"/>
            <p:nvPr/>
          </p:nvSpPr>
          <p:spPr>
            <a:xfrm>
              <a:off x="661679" y="1896207"/>
              <a:ext cx="1516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특징의 밀집도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A42863C9-0CA3-4D11-8B4F-2C9099C53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1E6B34C4-4D76-4E87-A74F-F15ABA882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5212" y="3988271"/>
            <a:ext cx="2490295" cy="1612306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4786B500-BC07-4011-9D8B-F794AB21C4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6202" y="3988271"/>
            <a:ext cx="2682471" cy="1612301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C8B7E0C5-6B2A-4A16-B384-4A80D44C81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8484" y="3988271"/>
            <a:ext cx="2611179" cy="1612301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FFA6AD2E-49AA-40F0-BD56-B69AD157F0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5212" y="2118075"/>
            <a:ext cx="2490295" cy="1776613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D6EE9233-DA68-4528-A0A7-C68D3D6DEA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6203" y="2118075"/>
            <a:ext cx="2682471" cy="1772764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7FEEF2C2-DB89-479F-BBA0-03066F682C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8483" y="2118075"/>
            <a:ext cx="2611179" cy="1767993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5372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B9B3E0D-120D-4202-80EE-1831E20937F5}"/>
              </a:ext>
            </a:extLst>
          </p:cNvPr>
          <p:cNvGrpSpPr/>
          <p:nvPr/>
        </p:nvGrpSpPr>
        <p:grpSpPr>
          <a:xfrm>
            <a:off x="1597191" y="1358501"/>
            <a:ext cx="3108065" cy="369332"/>
            <a:chOff x="661679" y="1896207"/>
            <a:chExt cx="3108065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0906E3-0DB5-4425-9A18-87277E4E7CB8}"/>
                </a:ext>
              </a:extLst>
            </p:cNvPr>
            <p:cNvSpPr txBox="1"/>
            <p:nvPr/>
          </p:nvSpPr>
          <p:spPr>
            <a:xfrm>
              <a:off x="661679" y="1896207"/>
              <a:ext cx="1516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특징의 밀집도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A42863C9-0CA3-4D11-8B4F-2C9099C53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A466DE-7D00-409A-8135-56EDC8832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19737" y="3656426"/>
            <a:ext cx="2225870" cy="1544073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714072A-0B0F-4CC4-B362-DB9B54C25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19737" y="2039624"/>
            <a:ext cx="2225871" cy="1518969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20B10B7-3AB9-4417-B7D0-5726B0509F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7283" y="3656426"/>
            <a:ext cx="2246893" cy="1526545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CFB6F61-76BC-4809-8CDB-B6B223805C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8168" y="3656426"/>
            <a:ext cx="2225870" cy="1538702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E3DFCDF-C541-4112-80B7-CD604FE4D4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16" y="3656426"/>
            <a:ext cx="2227576" cy="1512840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86A3856-0509-4BEE-AB3A-F94233EEEE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7285" y="2042626"/>
            <a:ext cx="2246892" cy="1507412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F289C3C-F419-413D-9947-8163C439CB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8169" y="2039625"/>
            <a:ext cx="2227576" cy="1510413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F253F37-A66D-48B1-8F79-77A2894A84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8430" y="2039625"/>
            <a:ext cx="2224862" cy="1518968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01002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B9B3E0D-120D-4202-80EE-1831E20937F5}"/>
              </a:ext>
            </a:extLst>
          </p:cNvPr>
          <p:cNvGrpSpPr/>
          <p:nvPr/>
        </p:nvGrpSpPr>
        <p:grpSpPr>
          <a:xfrm>
            <a:off x="2643092" y="1326003"/>
            <a:ext cx="3163227" cy="369332"/>
            <a:chOff x="606517" y="1857108"/>
            <a:chExt cx="3163227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0906E3-0DB5-4425-9A18-87277E4E7CB8}"/>
                </a:ext>
              </a:extLst>
            </p:cNvPr>
            <p:cNvSpPr txBox="1"/>
            <p:nvPr/>
          </p:nvSpPr>
          <p:spPr>
            <a:xfrm>
              <a:off x="606517" y="1857108"/>
              <a:ext cx="20024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특징값</a:t>
              </a:r>
              <a:r>
                <a:rPr kumimoji="0" lang="ko-KR" altLang="en-US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이진법 분석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A42863C9-0CA3-4D11-8B4F-2C9099C53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D817B63-C100-4278-8F0A-B2F675C0E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3870" y="1125975"/>
            <a:ext cx="3501488" cy="18004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2795F48-D295-4616-8F1E-137906A551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3870" y="2839034"/>
            <a:ext cx="3501488" cy="18004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ACB1CEE-46E8-4A9A-A16A-A5FBEA9B82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9535" y="2275743"/>
            <a:ext cx="3501488" cy="18004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4CC3E93-5271-44E9-8D49-F2E816456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3870" y="4639465"/>
            <a:ext cx="3501488" cy="18004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CCF8561-0F87-46B7-B128-3D7EEAAD71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8017" y="4305897"/>
            <a:ext cx="3559944" cy="18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607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B9B3E0D-120D-4202-80EE-1831E20937F5}"/>
              </a:ext>
            </a:extLst>
          </p:cNvPr>
          <p:cNvGrpSpPr/>
          <p:nvPr/>
        </p:nvGrpSpPr>
        <p:grpSpPr>
          <a:xfrm>
            <a:off x="3320997" y="1202371"/>
            <a:ext cx="3114066" cy="384809"/>
            <a:chOff x="655678" y="1841631"/>
            <a:chExt cx="3114066" cy="3848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0906E3-0DB5-4425-9A18-87277E4E7CB8}"/>
                </a:ext>
              </a:extLst>
            </p:cNvPr>
            <p:cNvSpPr txBox="1"/>
            <p:nvPr/>
          </p:nvSpPr>
          <p:spPr>
            <a:xfrm>
              <a:off x="655678" y="1841631"/>
              <a:ext cx="17908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데이터 상자 그림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A42863C9-0CA3-4D11-8B4F-2C9099C53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3637CD-378E-4E99-9B77-AB82B090E8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8010" t="22857" r="25306" b="16054"/>
          <a:stretch/>
        </p:blipFill>
        <p:spPr>
          <a:xfrm>
            <a:off x="3320997" y="1695335"/>
            <a:ext cx="5691674" cy="4189445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370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DB2C9B10-7436-4675-B358-BF5B6A97A3B0}"/>
              </a:ext>
            </a:extLst>
          </p:cNvPr>
          <p:cNvGrpSpPr/>
          <p:nvPr/>
        </p:nvGrpSpPr>
        <p:grpSpPr>
          <a:xfrm>
            <a:off x="4519302" y="2981251"/>
            <a:ext cx="3153396" cy="523220"/>
            <a:chOff x="616348" y="1703220"/>
            <a:chExt cx="3153396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899F811-AAAB-415D-855A-677EA0F885DC}"/>
                </a:ext>
              </a:extLst>
            </p:cNvPr>
            <p:cNvSpPr txBox="1"/>
            <p:nvPr/>
          </p:nvSpPr>
          <p:spPr>
            <a:xfrm>
              <a:off x="616348" y="1703220"/>
              <a:ext cx="28472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Education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특징값</a:t>
              </a: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00DFFF3F-EF52-45EF-ABB9-5C876FF6DAAB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032904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 및 시각화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DB2C9B10-7436-4675-B358-BF5B6A97A3B0}"/>
              </a:ext>
            </a:extLst>
          </p:cNvPr>
          <p:cNvGrpSpPr/>
          <p:nvPr/>
        </p:nvGrpSpPr>
        <p:grpSpPr>
          <a:xfrm>
            <a:off x="4519302" y="2981251"/>
            <a:ext cx="3153396" cy="523220"/>
            <a:chOff x="616348" y="1703220"/>
            <a:chExt cx="3153396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899F811-AAAB-415D-855A-677EA0F885DC}"/>
                </a:ext>
              </a:extLst>
            </p:cNvPr>
            <p:cNvSpPr txBox="1"/>
            <p:nvPr/>
          </p:nvSpPr>
          <p:spPr>
            <a:xfrm>
              <a:off x="616348" y="1703220"/>
              <a:ext cx="28472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Education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특징값</a:t>
              </a: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00DFFF3F-EF52-45EF-ABB9-5C876FF6DAAB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E2109DB-B0C8-4E2D-A677-EC92D7193F4B}"/>
              </a:ext>
            </a:extLst>
          </p:cNvPr>
          <p:cNvCxnSpPr>
            <a:cxnSpLocks/>
          </p:cNvCxnSpPr>
          <p:nvPr/>
        </p:nvCxnSpPr>
        <p:spPr>
          <a:xfrm flipH="1">
            <a:off x="4176023" y="2500462"/>
            <a:ext cx="3496676" cy="1793254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0EDD1059-4801-4854-8006-D0C662DDCA99}"/>
              </a:ext>
            </a:extLst>
          </p:cNvPr>
          <p:cNvCxnSpPr>
            <a:cxnSpLocks/>
          </p:cNvCxnSpPr>
          <p:nvPr/>
        </p:nvCxnSpPr>
        <p:spPr>
          <a:xfrm>
            <a:off x="4170508" y="2467897"/>
            <a:ext cx="3596976" cy="1825819"/>
          </a:xfrm>
          <a:prstGeom prst="line">
            <a:avLst/>
          </a:prstGeom>
          <a:ln w="984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7703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데이터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특징 제거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xmlns="" id="{9985E17C-85E1-4F25-99C1-FEDF7D0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45"/>
          <a:stretch/>
        </p:blipFill>
        <p:spPr>
          <a:xfrm>
            <a:off x="10358007" y="14349"/>
            <a:ext cx="1375094" cy="193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F4F7AB-A13F-43ED-8548-534B3F98097D}"/>
              </a:ext>
            </a:extLst>
          </p:cNvPr>
          <p:cNvSpPr txBox="1"/>
          <p:nvPr/>
        </p:nvSpPr>
        <p:spPr>
          <a:xfrm>
            <a:off x="9955050" y="79550"/>
            <a:ext cx="17780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심장병 발병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01BE26-6B92-415A-93A2-690B69D1D5D7}"/>
              </a:ext>
            </a:extLst>
          </p:cNvPr>
          <p:cNvSpPr txBox="1"/>
          <p:nvPr/>
        </p:nvSpPr>
        <p:spPr>
          <a:xfrm>
            <a:off x="2723553" y="5490905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특징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분석중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education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특징이 관련이 없다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판단하에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삭제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B9B3E0D-120D-4202-80EE-1831E20937F5}"/>
              </a:ext>
            </a:extLst>
          </p:cNvPr>
          <p:cNvGrpSpPr/>
          <p:nvPr/>
        </p:nvGrpSpPr>
        <p:grpSpPr>
          <a:xfrm>
            <a:off x="2652260" y="1295701"/>
            <a:ext cx="3108065" cy="369332"/>
            <a:chOff x="661679" y="1896207"/>
            <a:chExt cx="3108065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D0906E3-0DB5-4425-9A18-87277E4E7CB8}"/>
                </a:ext>
              </a:extLst>
            </p:cNvPr>
            <p:cNvSpPr txBox="1"/>
            <p:nvPr/>
          </p:nvSpPr>
          <p:spPr>
            <a:xfrm>
              <a:off x="661679" y="1896207"/>
              <a:ext cx="30492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특징 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effectLst/>
                  <a:uLnTx/>
                  <a:uFillTx/>
                  <a:latin typeface="스웨거 TTF" panose="020B0600000101010101" pitchFamily="50" charset="-127"/>
                  <a:ea typeface="스웨거 TTF" panose="020B0600000101010101" pitchFamily="50" charset="-127"/>
                  <a:cs typeface="+mn-cs"/>
                </a:rPr>
                <a:t>education </a:t>
              </a:r>
              <a:r>
                <a:rPr lang="ko-KR" altLang="en-US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제거 후 데이터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A42863C9-0CA3-4D11-8B4F-2C9099C536D6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D71BF6-F7C6-49C0-8565-5FC3EEB4C0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5714" t="29313" r="22322" b="21769"/>
          <a:stretch/>
        </p:blipFill>
        <p:spPr>
          <a:xfrm>
            <a:off x="2828790" y="1950246"/>
            <a:ext cx="6335485" cy="33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022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539532" y="7763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개</a:t>
            </a:r>
            <a:r>
              <a:rPr lang="ko-KR" altLang="en-US" spc="-15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요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Article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Summary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E2F335F-A2C1-48D8-B98A-B3547930F59E}"/>
              </a:ext>
            </a:extLst>
          </p:cNvPr>
          <p:cNvGrpSpPr/>
          <p:nvPr/>
        </p:nvGrpSpPr>
        <p:grpSpPr>
          <a:xfrm>
            <a:off x="4577614" y="895633"/>
            <a:ext cx="3036772" cy="369332"/>
            <a:chOff x="732972" y="1863683"/>
            <a:chExt cx="303677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CF07597-4BD7-4212-9BD4-6CF320EFDAC0}"/>
                </a:ext>
              </a:extLst>
            </p:cNvPr>
            <p:cNvSpPr txBox="1"/>
            <p:nvPr/>
          </p:nvSpPr>
          <p:spPr>
            <a:xfrm>
              <a:off x="1829180" y="1863683"/>
              <a:ext cx="184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DFB5E270-E518-46BC-A87D-71BBEB01DE1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F6175-34CE-47D0-B134-1AC4E2219D7D}"/>
              </a:ext>
            </a:extLst>
          </p:cNvPr>
          <p:cNvSpPr txBox="1"/>
          <p:nvPr/>
        </p:nvSpPr>
        <p:spPr>
          <a:xfrm>
            <a:off x="4232843" y="560613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긴 </a:t>
            </a:r>
            <a:r>
              <a:rPr kumimoji="0" lang="ko-KR" altLang="en-US" sz="12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원문의 텍스트를  줄여 요약문으로 만들 수 있도록 하는 것이 목표다</a:t>
            </a:r>
            <a:r>
              <a:rPr kumimoji="0" lang="en-US" altLang="ko-KR" sz="12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</a:t>
            </a:r>
          </a:p>
          <a:p>
            <a:pPr lvl="0">
              <a:defRPr/>
            </a:pPr>
            <a:r>
              <a:rPr kumimoji="0" lang="ko-KR" altLang="en-US" sz="12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제목이나 요약문으로 사용할 수 있다</a:t>
            </a:r>
            <a:r>
              <a:rPr kumimoji="0" lang="en-US" altLang="ko-KR" sz="12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8160" y="792480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최종목표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뉴스기사 </a:t>
            </a:r>
            <a:r>
              <a:rPr lang="ko-KR" altLang="en-US" dirty="0" smtClean="0">
                <a:solidFill>
                  <a:srgbClr val="FF0000"/>
                </a:solidFill>
              </a:rPr>
              <a:t>요약문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제목 예측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10640" y="1661160"/>
            <a:ext cx="3749040" cy="359664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08520" y="2118360"/>
            <a:ext cx="3017520" cy="236220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27621" y="2057140"/>
            <a:ext cx="3410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/>
              <a:t>Only 26 malls and commercial </a:t>
            </a:r>
            <a:r>
              <a:rPr lang="en-US" altLang="ko-KR" sz="1600" i="1" dirty="0" err="1" smtClean="0"/>
              <a:t>centres</a:t>
            </a:r>
            <a:r>
              <a:rPr lang="en-US" altLang="ko-KR" sz="1600" i="1" dirty="0" smtClean="0"/>
              <a:t> on </a:t>
            </a:r>
            <a:r>
              <a:rPr lang="en-US" altLang="ko-KR" sz="1600" i="1" dirty="0" err="1" smtClean="0"/>
              <a:t>Mehrauli-Gurgaon</a:t>
            </a:r>
            <a:r>
              <a:rPr lang="en-US" altLang="ko-KR" sz="1600" i="1" dirty="0" smtClean="0"/>
              <a:t> (MG) road, </a:t>
            </a:r>
            <a:endParaRPr lang="en-US" altLang="ko-KR" sz="1600" i="1" dirty="0" smtClean="0"/>
          </a:p>
          <a:p>
            <a:r>
              <a:rPr lang="en-US" altLang="ko-KR" sz="1600" i="1" dirty="0" smtClean="0"/>
              <a:t>Golf </a:t>
            </a:r>
            <a:r>
              <a:rPr lang="en-US" altLang="ko-KR" sz="1600" i="1" dirty="0" smtClean="0"/>
              <a:t>Course Road and </a:t>
            </a:r>
            <a:r>
              <a:rPr lang="en-US" altLang="ko-KR" sz="1600" i="1" dirty="0" err="1" smtClean="0"/>
              <a:t>Sohna</a:t>
            </a:r>
            <a:r>
              <a:rPr lang="en-US" altLang="ko-KR" sz="1600" i="1" dirty="0" smtClean="0"/>
              <a:t> Road will offer free parking in their basements, the Municipal Corporation of </a:t>
            </a:r>
            <a:r>
              <a:rPr lang="en-US" altLang="ko-KR" sz="1600" i="1" dirty="0" err="1" smtClean="0"/>
              <a:t>Gurugram</a:t>
            </a:r>
            <a:r>
              <a:rPr lang="en-US" altLang="ko-KR" sz="1600" i="1" dirty="0" smtClean="0"/>
              <a:t> (MCG) announced on </a:t>
            </a:r>
            <a:r>
              <a:rPr lang="en-US" altLang="ko-KR" sz="1600" i="1" dirty="0" err="1" smtClean="0"/>
              <a:t>Wednesday.The</a:t>
            </a:r>
            <a:r>
              <a:rPr lang="en-US" altLang="ko-KR" sz="1600" i="1" dirty="0" smtClean="0"/>
              <a:t> MCG had earlier said it will waive property tax on basements if the same were used to …</a:t>
            </a:r>
            <a:endParaRPr lang="ko-KR" altLang="en-US" sz="1600" i="1" dirty="0"/>
          </a:p>
        </p:txBody>
      </p:sp>
      <p:sp>
        <p:nvSpPr>
          <p:cNvPr id="18" name="직사각형 17"/>
          <p:cNvSpPr/>
          <p:nvPr/>
        </p:nvSpPr>
        <p:spPr>
          <a:xfrm>
            <a:off x="7406640" y="2372974"/>
            <a:ext cx="2667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Municipal Corporation of </a:t>
            </a:r>
            <a:r>
              <a:rPr lang="en-US" altLang="ko-KR" sz="1600" i="1" dirty="0" err="1" smtClean="0"/>
              <a:t>Gurugram</a:t>
            </a:r>
            <a:r>
              <a:rPr lang="en-US" altLang="ko-KR" sz="1600" i="1" dirty="0" smtClean="0"/>
              <a:t> on Wednesday said that 19 out of 45 commercial building owners have decided to pay property tax instead of </a:t>
            </a:r>
            <a:endParaRPr lang="ko-KR" altLang="en-US" sz="1600" i="1" dirty="0"/>
          </a:p>
        </p:txBody>
      </p:sp>
      <p:pic>
        <p:nvPicPr>
          <p:cNvPr id="19" name="그림 18" descr="right-arrow.png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5745" y="2713025"/>
            <a:ext cx="1310335" cy="1310335"/>
          </a:xfrm>
          <a:prstGeom prst="rect">
            <a:avLst/>
          </a:prstGeom>
        </p:spPr>
      </p:pic>
      <p:pic>
        <p:nvPicPr>
          <p:cNvPr id="20" name="그림 19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7"/>
            <a:ext cx="798038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5160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수정된 모델 성능평가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0BBE674-64D8-4442-B648-65212930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7742" t="25949" r="23629" b="27025"/>
          <a:stretch/>
        </p:blipFill>
        <p:spPr>
          <a:xfrm>
            <a:off x="1163204" y="1868462"/>
            <a:ext cx="4518315" cy="2457715"/>
          </a:xfrm>
          <a:prstGeom prst="rect">
            <a:avLst/>
          </a:prstGeom>
          <a:ln>
            <a:solidFill>
              <a:srgbClr val="8F1D2C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0969F1F-412A-4C61-A511-E4F22B2457AD}"/>
              </a:ext>
            </a:extLst>
          </p:cNvPr>
          <p:cNvGrpSpPr/>
          <p:nvPr/>
        </p:nvGrpSpPr>
        <p:grpSpPr>
          <a:xfrm>
            <a:off x="1526129" y="1254455"/>
            <a:ext cx="3108065" cy="369332"/>
            <a:chOff x="661679" y="1896207"/>
            <a:chExt cx="3108065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6EB7AE-9BEB-4394-854A-AF3806FE18DF}"/>
                </a:ext>
              </a:extLst>
            </p:cNvPr>
            <p:cNvSpPr txBox="1"/>
            <p:nvPr/>
          </p:nvSpPr>
          <p:spPr>
            <a:xfrm>
              <a:off x="661679" y="1896207"/>
              <a:ext cx="17283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인공신경망 모델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5558D031-250A-48FE-8D17-240D35789455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AA978DC-878F-41E7-A6A2-EA937392DBCF}"/>
              </a:ext>
            </a:extLst>
          </p:cNvPr>
          <p:cNvSpPr txBox="1"/>
          <p:nvPr/>
        </p:nvSpPr>
        <p:spPr>
          <a:xfrm>
            <a:off x="1133682" y="4570852"/>
            <a:ext cx="2909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Education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특징이 포함된 모델 </a:t>
            </a:r>
            <a:r>
              <a:rPr kumimoji="0" lang="en-US" altLang="ko-KR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accurac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값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0.8481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395E8FF-4FD1-4061-8EFB-83669D394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661" t="27246" r="23387" b="26307"/>
          <a:stretch/>
        </p:blipFill>
        <p:spPr>
          <a:xfrm>
            <a:off x="5997678" y="1868462"/>
            <a:ext cx="4604935" cy="2457715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9D9995D-CBDF-48E8-B1F2-1C24183940B8}"/>
              </a:ext>
            </a:extLst>
          </p:cNvPr>
          <p:cNvSpPr txBox="1"/>
          <p:nvPr/>
        </p:nvSpPr>
        <p:spPr>
          <a:xfrm>
            <a:off x="5951488" y="4570852"/>
            <a:ext cx="2909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Education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특징이 제거된 모델 </a:t>
            </a:r>
            <a:r>
              <a:rPr kumimoji="0" lang="en-US" altLang="ko-KR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accurac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값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0.8505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8570522-00E9-464B-82F1-7A73737D01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4CD612-FD64-4E51-B3AC-09BA2CFDAA96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예측모델</a:t>
            </a:r>
          </a:p>
        </p:txBody>
      </p:sp>
    </p:spTree>
    <p:extLst>
      <p:ext uri="{BB962C8B-B14F-4D97-AF65-F5344CB8AC3E}">
        <p14:creationId xmlns:p14="http://schemas.microsoft.com/office/powerpoint/2010/main" xmlns="" val="169594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향상된 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수정된 모델 성능평가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0969F1F-412A-4C61-A511-E4F22B2457AD}"/>
              </a:ext>
            </a:extLst>
          </p:cNvPr>
          <p:cNvGrpSpPr/>
          <p:nvPr/>
        </p:nvGrpSpPr>
        <p:grpSpPr>
          <a:xfrm>
            <a:off x="1547621" y="1430756"/>
            <a:ext cx="3108065" cy="369332"/>
            <a:chOff x="661679" y="1896207"/>
            <a:chExt cx="3108065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6EB7AE-9BEB-4394-854A-AF3806FE18DF}"/>
                </a:ext>
              </a:extLst>
            </p:cNvPr>
            <p:cNvSpPr txBox="1"/>
            <p:nvPr/>
          </p:nvSpPr>
          <p:spPr>
            <a:xfrm>
              <a:off x="661679" y="1896207"/>
              <a:ext cx="1620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pc="-15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8F1D2C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confusion matrix</a:t>
              </a: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5558D031-250A-48FE-8D17-240D35789455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8570522-00E9-464B-82F1-7A73737D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4CD612-FD64-4E51-B3AC-09BA2CFDAA96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72A4A7-899B-41A2-AA7D-1D6A2861AA15}"/>
              </a:ext>
            </a:extLst>
          </p:cNvPr>
          <p:cNvSpPr txBox="1"/>
          <p:nvPr/>
        </p:nvSpPr>
        <p:spPr>
          <a:xfrm>
            <a:off x="6833419" y="1199535"/>
            <a:ext cx="219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AE6DEA5-BF30-47B8-A363-6020C31B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1000"/>
          <a:stretch/>
        </p:blipFill>
        <p:spPr>
          <a:xfrm>
            <a:off x="6002283" y="1929816"/>
            <a:ext cx="3852275" cy="2381571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71CDB10-6A2A-4B9E-9D23-718FC2767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21" y="1929816"/>
            <a:ext cx="3359788" cy="2381582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90877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활용 방안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도출한 결과를 바탕으로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1231E8-C91D-4D94-B939-FC8D8442DCAC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예측결과</a:t>
            </a:r>
          </a:p>
        </p:txBody>
      </p:sp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xmlns="" id="{288F18AE-AFE9-4F53-8E7A-4D401E0A0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855"/>
          <a:stretch/>
        </p:blipFill>
        <p:spPr>
          <a:xfrm>
            <a:off x="10762496" y="358095"/>
            <a:ext cx="1148647" cy="14636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634338D-ACF3-4B49-BEAB-59D8629752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934" t="32926" r="24770" b="27347"/>
          <a:stretch/>
        </p:blipFill>
        <p:spPr>
          <a:xfrm>
            <a:off x="2085304" y="1654572"/>
            <a:ext cx="8021391" cy="379001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051FA52-B63B-4714-9B51-C282B62808C1}"/>
              </a:ext>
            </a:extLst>
          </p:cNvPr>
          <p:cNvSpPr txBox="1"/>
          <p:nvPr/>
        </p:nvSpPr>
        <p:spPr>
          <a:xfrm>
            <a:off x="2085304" y="5613072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60%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이상이면 심장병발생인 사람</a:t>
            </a:r>
          </a:p>
        </p:txBody>
      </p:sp>
    </p:spTree>
    <p:extLst>
      <p:ext uri="{BB962C8B-B14F-4D97-AF65-F5344CB8AC3E}">
        <p14:creationId xmlns:p14="http://schemas.microsoft.com/office/powerpoint/2010/main" xmlns="" val="86793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458899" y="7763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활용 방안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63646C-7F32-4163-AF24-F14A01B94319}"/>
              </a:ext>
            </a:extLst>
          </p:cNvPr>
          <p:cNvSpPr txBox="1"/>
          <p:nvPr/>
        </p:nvSpPr>
        <p:spPr>
          <a:xfrm>
            <a:off x="4203538" y="2262646"/>
            <a:ext cx="4540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나의 건강수치를 입력한 다음 심장병이 발병된 확률을 구하였고 </a:t>
            </a:r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ko-KR" altLang="en-US" dirty="0"/>
              <a:t>더 나아가 어떤 항목</a:t>
            </a:r>
            <a:r>
              <a:rPr lang="en-US" altLang="ko-KR" dirty="0"/>
              <a:t>(</a:t>
            </a:r>
            <a:r>
              <a:rPr lang="ko-KR" altLang="en-US" dirty="0"/>
              <a:t>특징</a:t>
            </a:r>
            <a:r>
              <a:rPr lang="en-US" altLang="ko-KR" dirty="0"/>
              <a:t>)</a:t>
            </a:r>
            <a:r>
              <a:rPr lang="ko-KR" altLang="en-US" dirty="0"/>
              <a:t>에 대해서 더 </a:t>
            </a:r>
            <a:r>
              <a:rPr lang="ko-KR" altLang="en-US" dirty="0" err="1"/>
              <a:t>조심해야하는지</a:t>
            </a:r>
            <a:r>
              <a:rPr lang="ko-KR" altLang="en-US" dirty="0"/>
              <a:t> 말해주면 </a:t>
            </a:r>
            <a:r>
              <a:rPr lang="ko-KR" altLang="en-US" dirty="0" err="1"/>
              <a:t>좋을듯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6F28C49-7230-4CDF-B2AE-FB7C9B79E248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예측결과</a:t>
            </a:r>
          </a:p>
        </p:txBody>
      </p:sp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xmlns="" id="{82345EED-0461-4FFE-980E-9575A852E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855"/>
          <a:stretch/>
        </p:blipFill>
        <p:spPr>
          <a:xfrm>
            <a:off x="10762496" y="358095"/>
            <a:ext cx="1148647" cy="14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532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3DDE4A-7D9B-4533-93DD-C88020F77B31}"/>
              </a:ext>
            </a:extLst>
          </p:cNvPr>
          <p:cNvSpPr txBox="1"/>
          <p:nvPr/>
        </p:nvSpPr>
        <p:spPr>
          <a:xfrm>
            <a:off x="4320514" y="2505670"/>
            <a:ext cx="3550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감사합니다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453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1BAA8F-6368-4549-8E92-F7E267E89246}"/>
              </a:ext>
            </a:extLst>
          </p:cNvPr>
          <p:cNvSpPr txBox="1"/>
          <p:nvPr/>
        </p:nvSpPr>
        <p:spPr>
          <a:xfrm>
            <a:off x="554772" y="7763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개요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스웨거 TTF" panose="020B0600000101010101" pitchFamily="50" charset="-127"/>
              <a:ea typeface="Black Han Sans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Article </a:t>
            </a:r>
            <a:r>
              <a:rPr lang="en-US" altLang="ko-KR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4FF1E70-E204-4953-AC09-17111B939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4533887" y="2660845"/>
            <a:ext cx="3439348" cy="22170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5CC3959-D26B-4BDF-B8E4-8BE3521482E4}"/>
              </a:ext>
            </a:extLst>
          </p:cNvPr>
          <p:cNvSpPr txBox="1"/>
          <p:nvPr/>
        </p:nvSpPr>
        <p:spPr>
          <a:xfrm>
            <a:off x="1776395" y="1781178"/>
            <a:ext cx="29386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뉴스 </a:t>
            </a:r>
            <a:r>
              <a:rPr kumimoji="0" lang="en-US" altLang="ko-KR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Article </a:t>
            </a: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데이터 셋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스웨거 TTF" panose="020B0600000101010101" pitchFamily="50" charset="-127"/>
              <a:ea typeface="스웨거 TTF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3BD7181-31A4-44BE-B69B-DA0F57F9B573}"/>
              </a:ext>
            </a:extLst>
          </p:cNvPr>
          <p:cNvSpPr txBox="1"/>
          <p:nvPr/>
        </p:nvSpPr>
        <p:spPr>
          <a:xfrm>
            <a:off x="5405738" y="1781179"/>
            <a:ext cx="14285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AED3E9-99A0-45D0-A476-98D30CE9CF5A}"/>
              </a:ext>
            </a:extLst>
          </p:cNvPr>
          <p:cNvSpPr txBox="1"/>
          <p:nvPr/>
        </p:nvSpPr>
        <p:spPr>
          <a:xfrm>
            <a:off x="7362881" y="1781179"/>
            <a:ext cx="38593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효과적으로 압축된 </a:t>
            </a:r>
            <a:r>
              <a:rPr lang="en-US" altLang="ko-KR" sz="24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Summary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스웨거 TTF" panose="020B0600000101010101" pitchFamily="50" charset="-127"/>
              <a:ea typeface="스웨거 TTF" panose="020B0600000101010101" pitchFamily="50" charset="-127"/>
              <a:cs typeface="+mn-cs"/>
            </a:endParaRPr>
          </a:p>
        </p:txBody>
      </p:sp>
      <p:pic>
        <p:nvPicPr>
          <p:cNvPr id="12" name="그림 11" descr="newspa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999" y="2499362"/>
            <a:ext cx="2651761" cy="2671902"/>
          </a:xfrm>
          <a:prstGeom prst="rect">
            <a:avLst/>
          </a:prstGeom>
        </p:spPr>
      </p:pic>
      <p:pic>
        <p:nvPicPr>
          <p:cNvPr id="14" name="그림 13" descr="projec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5886" y="3028086"/>
            <a:ext cx="1589634" cy="1589634"/>
          </a:xfrm>
          <a:prstGeom prst="rect">
            <a:avLst/>
          </a:prstGeom>
        </p:spPr>
      </p:pic>
      <p:pic>
        <p:nvPicPr>
          <p:cNvPr id="17" name="그림 16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7"/>
            <a:ext cx="798038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348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8504F-49EA-480B-B1AB-99F9AD12CA49}"/>
              </a:ext>
            </a:extLst>
          </p:cNvPr>
          <p:cNvSpPr txBox="1"/>
          <p:nvPr/>
        </p:nvSpPr>
        <p:spPr>
          <a:xfrm>
            <a:off x="7245252" y="6547617"/>
            <a:ext cx="494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</a:rPr>
              <a:t>출처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</a:rPr>
              <a:t>: UCI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</a:rPr>
              <a:t>대학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</a:rPr>
              <a:t>(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https://archive.ics.uci.edu/ml/datasets/Heart+Disease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Noto Sans CJK KR Light" panose="020B0300000000000000"/>
                <a:cs typeface="+mn-cs"/>
              </a:rPr>
              <a:t>)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맑은 고딕" panose="020F0502020204030204"/>
              <a:ea typeface="Noto Sans CJK KR Light" panose="020B030000000000000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89" y="-229470"/>
            <a:ext cx="19511689" cy="7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xmlns="" id="{6EEFD5E9-A7D8-469E-9B5C-16FF6BD43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7697" y="1249900"/>
            <a:ext cx="7679419" cy="4023903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A8189E4-747E-43FA-A4DB-132FF1636F5F}"/>
              </a:ext>
            </a:extLst>
          </p:cNvPr>
          <p:cNvSpPr txBox="1"/>
          <p:nvPr/>
        </p:nvSpPr>
        <p:spPr>
          <a:xfrm>
            <a:off x="2057947" y="5331101"/>
            <a:ext cx="3357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뉴스 기사와 그 </a:t>
            </a:r>
            <a:r>
              <a:rPr lang="en-US" altLang="ko-KR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summary(</a:t>
            </a:r>
            <a:r>
              <a:rPr lang="ko-KR" altLang="en-US" sz="1200" spc="-15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요약본</a:t>
            </a:r>
            <a:r>
              <a:rPr lang="en-US" altLang="ko-KR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 약  </a:t>
            </a:r>
            <a:r>
              <a:rPr lang="en-US" altLang="ko-KR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102915</a:t>
            </a:r>
            <a:r>
              <a:rPr lang="ko-KR" altLang="en-US" sz="12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개의  데이터 셋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68BA15-C441-4CF0-A436-F675532F01F4}"/>
              </a:ext>
            </a:extLst>
          </p:cNvPr>
          <p:cNvSpPr txBox="1"/>
          <p:nvPr/>
        </p:nvSpPr>
        <p:spPr>
          <a:xfrm>
            <a:off x="502564" y="4877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개요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스웨거 TTF" panose="020B0600000101010101" pitchFamily="50" charset="-127"/>
              <a:ea typeface="Black Han Sans" pitchFamily="2" charset="-127"/>
            </a:endParaRPr>
          </a:p>
        </p:txBody>
      </p:sp>
      <p:pic>
        <p:nvPicPr>
          <p:cNvPr id="12" name="그림 11" descr="캡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268" y="1239865"/>
            <a:ext cx="7718156" cy="4045058"/>
          </a:xfrm>
          <a:prstGeom prst="rect">
            <a:avLst/>
          </a:prstGeom>
          <a:ln>
            <a:solidFill>
              <a:srgbClr val="8F1D2B"/>
            </a:solidFill>
          </a:ln>
        </p:spPr>
      </p:pic>
      <p:pic>
        <p:nvPicPr>
          <p:cNvPr id="14" name="그림 13" descr="newspaper.png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7"/>
            <a:ext cx="798038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4194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Seq2Seq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모듈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89" y="-229470"/>
            <a:ext cx="19511689" cy="7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20F0495-4E7A-4E13-B899-FB1CC4382F7E}"/>
              </a:ext>
            </a:extLst>
          </p:cNvPr>
          <p:cNvSpPr txBox="1"/>
          <p:nvPr/>
        </p:nvSpPr>
        <p:spPr>
          <a:xfrm>
            <a:off x="546447" y="4877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pc="-15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모듈에 대한 이해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스웨거 TTF" panose="020B0600000101010101" pitchFamily="50" charset="-127"/>
              <a:ea typeface="Black Han Sans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161712C-3A2A-43C4-B1AD-F0D6477E24E1}"/>
              </a:ext>
            </a:extLst>
          </p:cNvPr>
          <p:cNvSpPr txBox="1"/>
          <p:nvPr/>
        </p:nvSpPr>
        <p:spPr>
          <a:xfrm>
            <a:off x="2636144" y="4637337"/>
            <a:ext cx="7342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 b="1" dirty="0" smtClean="0">
                <a:solidFill>
                  <a:srgbClr val="AFAFAF"/>
                </a:solidFill>
              </a:rPr>
              <a:t>sequence-to-sequence(seq2seq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) 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모델은 한 문장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(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시퀀스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)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을 다른 문장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(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시퀀스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)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으로 변환하는 </a:t>
            </a:r>
            <a:r>
              <a:rPr lang="en-US" altLang="ko-KR" sz="1200" b="1" dirty="0" smtClean="0">
                <a:solidFill>
                  <a:srgbClr val="AFAFAF"/>
                </a:solidFill>
              </a:rPr>
              <a:t>RNN</a:t>
            </a:r>
            <a:r>
              <a:rPr lang="ko-KR" altLang="en-US" sz="1200" b="1" dirty="0" smtClean="0">
                <a:solidFill>
                  <a:srgbClr val="AFAFAF"/>
                </a:solidFill>
              </a:rPr>
              <a:t>모델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AFAFAF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AFAFAF"/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pic>
        <p:nvPicPr>
          <p:cNvPr id="15" name="그림 14" descr="im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87" y="2300287"/>
            <a:ext cx="8048625" cy="2257425"/>
          </a:xfrm>
          <a:prstGeom prst="rect">
            <a:avLst/>
          </a:prstGeom>
          <a:ln>
            <a:solidFill>
              <a:srgbClr val="8F1D2B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49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47811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데이터 분석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89" y="-229470"/>
            <a:ext cx="19511689" cy="7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DFBA619E-9957-4631-B3B9-878BD51AB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1669" y="1644560"/>
            <a:ext cx="4148662" cy="2830852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63DC0DE-BA08-41D2-9B58-D72F0C807F3A}"/>
              </a:ext>
            </a:extLst>
          </p:cNvPr>
          <p:cNvSpPr txBox="1"/>
          <p:nvPr/>
        </p:nvSpPr>
        <p:spPr>
          <a:xfrm>
            <a:off x="3954344" y="4575554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항목과 연관성이 높을수록 점수를 매기는 함수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F687FA-4756-4D52-A555-4B1366A01F6B}"/>
              </a:ext>
            </a:extLst>
          </p:cNvPr>
          <p:cNvSpPr txBox="1"/>
          <p:nvPr/>
        </p:nvSpPr>
        <p:spPr>
          <a:xfrm>
            <a:off x="458899" y="4877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실패한 데이터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및 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611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503617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결정트리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분류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모델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랜덤포레스트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분류 모델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671818-349F-4EFC-B8AD-C9DF82A26199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예측모델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89" y="-229470"/>
            <a:ext cx="19511689" cy="7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63DC0DE-BA08-41D2-9B58-D72F0C807F3A}"/>
              </a:ext>
            </a:extLst>
          </p:cNvPr>
          <p:cNvSpPr txBox="1"/>
          <p:nvPr/>
        </p:nvSpPr>
        <p:spPr>
          <a:xfrm>
            <a:off x="1990706" y="4280429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결정트리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분류 모델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Accuraccy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값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CD4482-2671-4115-BD40-A9EB6DAEDC08}"/>
              </a:ext>
            </a:extLst>
          </p:cNvPr>
          <p:cNvSpPr txBox="1"/>
          <p:nvPr/>
        </p:nvSpPr>
        <p:spPr>
          <a:xfrm>
            <a:off x="458899" y="4877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실패한 데이터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Black Han Sans" pitchFamily="2" charset="-127"/>
                <a:cs typeface="+mn-cs"/>
              </a:rPr>
              <a:t>및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0F5C02-C137-4BB0-89BA-A950E8CACAF8}"/>
              </a:ext>
            </a:extLst>
          </p:cNvPr>
          <p:cNvSpPr txBox="1"/>
          <p:nvPr/>
        </p:nvSpPr>
        <p:spPr>
          <a:xfrm>
            <a:off x="6096000" y="4280429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랜덤포레스트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분류 모델 </a:t>
            </a:r>
            <a:r>
              <a:rPr kumimoji="0" lang="en-US" altLang="ko-KR" sz="12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Accuraccy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값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7DCE3FC-6B74-4A9E-AB8A-B7D77D1F3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1129" t="76131" r="31632" b="10250"/>
          <a:stretch/>
        </p:blipFill>
        <p:spPr>
          <a:xfrm>
            <a:off x="6096000" y="2307741"/>
            <a:ext cx="4190710" cy="1862282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D664248-761E-4B01-853A-9A4F706F3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1129" t="62440" r="32812" b="23941"/>
          <a:stretch/>
        </p:blipFill>
        <p:spPr>
          <a:xfrm>
            <a:off x="1990706" y="2307741"/>
            <a:ext cx="3903815" cy="1862282"/>
          </a:xfrm>
          <a:prstGeom prst="rect">
            <a:avLst/>
          </a:prstGeom>
          <a:ln>
            <a:solidFill>
              <a:srgbClr val="8F1D2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55074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0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7058AC-9FC7-44D9-823B-76B6635FB9C5}"/>
              </a:ext>
            </a:extLst>
          </p:cNvPr>
          <p:cNvSpPr txBox="1"/>
          <p:nvPr/>
        </p:nvSpPr>
        <p:spPr>
          <a:xfrm>
            <a:off x="458899" y="50361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인공신경망 모델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89" y="-229470"/>
            <a:ext cx="19511689" cy="7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63DC0DE-BA08-41D2-9B58-D72F0C807F3A}"/>
              </a:ext>
            </a:extLst>
          </p:cNvPr>
          <p:cNvSpPr txBox="1"/>
          <p:nvPr/>
        </p:nvSpPr>
        <p:spPr>
          <a:xfrm>
            <a:off x="1563329" y="4942927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인공신경망 모델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CD4482-2671-4115-BD40-A9EB6DAEDC08}"/>
              </a:ext>
            </a:extLst>
          </p:cNvPr>
          <p:cNvSpPr txBox="1"/>
          <p:nvPr/>
        </p:nvSpPr>
        <p:spPr>
          <a:xfrm>
            <a:off x="458899" y="4877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실패한 데이터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스웨거 TTF" panose="020B0600000101010101" pitchFamily="50" charset="-127"/>
                <a:ea typeface="Black Han Sans" pitchFamily="2" charset="-127"/>
              </a:rPr>
              <a:t>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스웨거 TTF" panose="020B0600000101010101" pitchFamily="50" charset="-127"/>
                <a:ea typeface="Black Han Sans" pitchFamily="2" charset="-127"/>
              </a:rPr>
              <a:t>및 모델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11A035-4C7C-4D2E-AE96-CFF6463B2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62" t="55707"/>
          <a:stretch/>
        </p:blipFill>
        <p:spPr>
          <a:xfrm>
            <a:off x="5969280" y="1638073"/>
            <a:ext cx="5031911" cy="3214479"/>
          </a:xfrm>
          <a:prstGeom prst="rect">
            <a:avLst/>
          </a:prstGeom>
          <a:ln>
            <a:solidFill>
              <a:srgbClr val="8F1D2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0F5C02-C137-4BB0-89BA-A950E8CACAF8}"/>
              </a:ext>
            </a:extLst>
          </p:cNvPr>
          <p:cNvSpPr txBox="1"/>
          <p:nvPr/>
        </p:nvSpPr>
        <p:spPr>
          <a:xfrm>
            <a:off x="5987845" y="4942927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이상하게 높은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Accuracy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값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E8F948B-756E-4ECD-8A21-30BD8BD5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62" t="1122" b="44428"/>
          <a:stretch/>
        </p:blipFill>
        <p:spPr>
          <a:xfrm>
            <a:off x="1451799" y="1638073"/>
            <a:ext cx="4092846" cy="3214030"/>
          </a:xfrm>
          <a:prstGeom prst="rect">
            <a:avLst/>
          </a:prstGeom>
          <a:ln>
            <a:solidFill>
              <a:srgbClr val="8F1D2C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D2D2E97-9A5A-4C32-8902-0F66467FF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36" t="601" b="47527"/>
          <a:stretch/>
        </p:blipFill>
        <p:spPr>
          <a:xfrm>
            <a:off x="10538981" y="428218"/>
            <a:ext cx="1375488" cy="886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70C8066-42C0-47B1-827A-54374526630B}"/>
              </a:ext>
            </a:extLst>
          </p:cNvPr>
          <p:cNvSpPr txBox="1"/>
          <p:nvPr/>
        </p:nvSpPr>
        <p:spPr>
          <a:xfrm>
            <a:off x="10762496" y="79550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rPr>
              <a:t>예측모델</a:t>
            </a:r>
          </a:p>
        </p:txBody>
      </p:sp>
    </p:spTree>
    <p:extLst>
      <p:ext uri="{BB962C8B-B14F-4D97-AF65-F5344CB8AC3E}">
        <p14:creationId xmlns:p14="http://schemas.microsoft.com/office/powerpoint/2010/main" xmlns="" val="188626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720</Words>
  <Application>Microsoft Office PowerPoint</Application>
  <PresentationFormat>사용자 지정</PresentationFormat>
  <Paragraphs>177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굴림</vt:lpstr>
      <vt:lpstr>Arial</vt:lpstr>
      <vt:lpstr>에스코어 드림 4 Regular</vt:lpstr>
      <vt:lpstr>에스코어 드림 5 Medium</vt:lpstr>
      <vt:lpstr>맑은 고딕</vt:lpstr>
      <vt:lpstr>스웨거 TTF</vt:lpstr>
      <vt:lpstr>Black Han Sans</vt:lpstr>
      <vt:lpstr>Noto Sans CJK KR Black</vt:lpstr>
      <vt:lpstr>Noto Sans CJK KR Light</vt:lpstr>
      <vt:lpstr>나눔스퀘어라운드 Regular</vt:lpstr>
      <vt:lpstr>함초롬바탕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최호준</dc:creator>
  <cp:lastModifiedBy>SEC</cp:lastModifiedBy>
  <cp:revision>103</cp:revision>
  <dcterms:created xsi:type="dcterms:W3CDTF">2020-12-02T13:42:37Z</dcterms:created>
  <dcterms:modified xsi:type="dcterms:W3CDTF">2021-05-27T09:28:37Z</dcterms:modified>
</cp:coreProperties>
</file>